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299" r:id="rId2"/>
    <p:sldId id="301" r:id="rId3"/>
    <p:sldId id="319" r:id="rId4"/>
    <p:sldId id="401" r:id="rId5"/>
    <p:sldId id="321" r:id="rId6"/>
    <p:sldId id="322" r:id="rId7"/>
    <p:sldId id="320" r:id="rId8"/>
    <p:sldId id="323" r:id="rId9"/>
    <p:sldId id="324" r:id="rId10"/>
    <p:sldId id="325" r:id="rId11"/>
    <p:sldId id="327" r:id="rId12"/>
    <p:sldId id="390" r:id="rId13"/>
    <p:sldId id="391" r:id="rId14"/>
    <p:sldId id="383" r:id="rId15"/>
    <p:sldId id="260" r:id="rId16"/>
    <p:sldId id="382" r:id="rId17"/>
    <p:sldId id="399" r:id="rId18"/>
    <p:sldId id="309" r:id="rId19"/>
    <p:sldId id="393" r:id="rId20"/>
    <p:sldId id="392" r:id="rId21"/>
    <p:sldId id="395" r:id="rId22"/>
    <p:sldId id="394" r:id="rId23"/>
    <p:sldId id="397" r:id="rId24"/>
    <p:sldId id="311" r:id="rId25"/>
    <p:sldId id="398" r:id="rId26"/>
    <p:sldId id="400" r:id="rId27"/>
    <p:sldId id="285" r:id="rId28"/>
    <p:sldId id="402" r:id="rId29"/>
    <p:sldId id="403" r:id="rId30"/>
    <p:sldId id="404" r:id="rId31"/>
    <p:sldId id="405" r:id="rId32"/>
    <p:sldId id="316" r:id="rId33"/>
    <p:sldId id="406" r:id="rId34"/>
    <p:sldId id="407" r:id="rId35"/>
    <p:sldId id="409" r:id="rId36"/>
    <p:sldId id="387" r:id="rId37"/>
    <p:sldId id="261" r:id="rId38"/>
    <p:sldId id="384" r:id="rId39"/>
    <p:sldId id="385" r:id="rId40"/>
    <p:sldId id="413" r:id="rId41"/>
    <p:sldId id="386" r:id="rId42"/>
    <p:sldId id="388" r:id="rId43"/>
    <p:sldId id="411" r:id="rId44"/>
    <p:sldId id="410" r:id="rId45"/>
    <p:sldId id="412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chrich, Steven A" initials="ESA" lastIdx="1" clrIdx="0">
    <p:extLst>
      <p:ext uri="{19B8F6BF-5375-455C-9EA6-DF929625EA0E}">
        <p15:presenceInfo xmlns:p15="http://schemas.microsoft.com/office/powerpoint/2012/main" userId="S::steven.eschrich@moffitt.org::9c60a91d-4e04-46ed-9aad-86a0e6b917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300"/>
    <a:srgbClr val="39C0E0"/>
    <a:srgbClr val="062F6E"/>
    <a:srgbClr val="A0D9E6"/>
    <a:srgbClr val="74BC1F"/>
    <a:srgbClr val="19D3FD"/>
    <a:srgbClr val="17E1FD"/>
    <a:srgbClr val="A9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D1123-6A85-5840-B783-C9A2666B87FD}" v="35" dt="2024-03-24T21:51:24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7"/>
    <p:restoredTop sz="94812"/>
  </p:normalViewPr>
  <p:slideViewPr>
    <p:cSldViewPr snapToGrid="0" snapToObjects="1">
      <p:cViewPr varScale="1">
        <p:scale>
          <a:sx n="141" d="100"/>
          <a:sy n="141" d="100"/>
        </p:scale>
        <p:origin x="192" y="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lund, Anders E" userId="d27a211b-39a2-4b2e-b510-e950d14a5835" providerId="ADAL" clId="{3EED1123-6A85-5840-B783-C9A2666B87FD}"/>
    <pc:docChg chg="undo custSel modSld">
      <pc:chgData name="Berglund, Anders E" userId="d27a211b-39a2-4b2e-b510-e950d14a5835" providerId="ADAL" clId="{3EED1123-6A85-5840-B783-C9A2666B87FD}" dt="2024-03-24T21:51:49.948" v="176" actId="692"/>
      <pc:docMkLst>
        <pc:docMk/>
      </pc:docMkLst>
      <pc:sldChg chg="addSp delSp modSp mod">
        <pc:chgData name="Berglund, Anders E" userId="d27a211b-39a2-4b2e-b510-e950d14a5835" providerId="ADAL" clId="{3EED1123-6A85-5840-B783-C9A2666B87FD}" dt="2024-03-24T21:29:19.383" v="28" actId="14100"/>
        <pc:sldMkLst>
          <pc:docMk/>
          <pc:sldMk cId="1056513366" sldId="398"/>
        </pc:sldMkLst>
        <pc:spChg chg="mod">
          <ac:chgData name="Berglund, Anders E" userId="d27a211b-39a2-4b2e-b510-e950d14a5835" providerId="ADAL" clId="{3EED1123-6A85-5840-B783-C9A2666B87FD}" dt="2024-03-24T21:28:16.280" v="14" actId="1076"/>
          <ac:spMkLst>
            <pc:docMk/>
            <pc:sldMk cId="1056513366" sldId="398"/>
            <ac:spMk id="4" creationId="{06FEB968-14A7-0834-FADA-0773E4A69F7C}"/>
          </ac:spMkLst>
        </pc:spChg>
        <pc:picChg chg="del">
          <ac:chgData name="Berglund, Anders E" userId="d27a211b-39a2-4b2e-b510-e950d14a5835" providerId="ADAL" clId="{3EED1123-6A85-5840-B783-C9A2666B87FD}" dt="2024-03-24T21:27:31.526" v="0" actId="478"/>
          <ac:picMkLst>
            <pc:docMk/>
            <pc:sldMk cId="1056513366" sldId="398"/>
            <ac:picMk id="3" creationId="{5FA6A398-208F-3AE1-BD96-2FD7B753DB56}"/>
          </ac:picMkLst>
        </pc:picChg>
        <pc:picChg chg="add mod modCrop">
          <ac:chgData name="Berglund, Anders E" userId="d27a211b-39a2-4b2e-b510-e950d14a5835" providerId="ADAL" clId="{3EED1123-6A85-5840-B783-C9A2666B87FD}" dt="2024-03-24T21:28:02.699" v="11" actId="1076"/>
          <ac:picMkLst>
            <pc:docMk/>
            <pc:sldMk cId="1056513366" sldId="398"/>
            <ac:picMk id="6" creationId="{F1BC6F3A-D78D-DB75-41DC-1509BD5DA616}"/>
          </ac:picMkLst>
        </pc:picChg>
        <pc:picChg chg="mod">
          <ac:chgData name="Berglund, Anders E" userId="d27a211b-39a2-4b2e-b510-e950d14a5835" providerId="ADAL" clId="{3EED1123-6A85-5840-B783-C9A2666B87FD}" dt="2024-03-24T21:29:19.383" v="28" actId="14100"/>
          <ac:picMkLst>
            <pc:docMk/>
            <pc:sldMk cId="1056513366" sldId="398"/>
            <ac:picMk id="8" creationId="{512B4BDE-91C5-457F-00CD-482FE55A78A8}"/>
          </ac:picMkLst>
        </pc:picChg>
        <pc:picChg chg="mod">
          <ac:chgData name="Berglund, Anders E" userId="d27a211b-39a2-4b2e-b510-e950d14a5835" providerId="ADAL" clId="{3EED1123-6A85-5840-B783-C9A2666B87FD}" dt="2024-03-24T21:28:04.994" v="12" actId="14100"/>
          <ac:picMkLst>
            <pc:docMk/>
            <pc:sldMk cId="1056513366" sldId="398"/>
            <ac:picMk id="9" creationId="{8B9D846F-4573-AACC-788D-9BCA3E24CED0}"/>
          </ac:picMkLst>
        </pc:picChg>
      </pc:sldChg>
      <pc:sldChg chg="addSp delSp modSp mod">
        <pc:chgData name="Berglund, Anders E" userId="d27a211b-39a2-4b2e-b510-e950d14a5835" providerId="ADAL" clId="{3EED1123-6A85-5840-B783-C9A2666B87FD}" dt="2024-03-24T21:51:49.948" v="176" actId="692"/>
        <pc:sldMkLst>
          <pc:docMk/>
          <pc:sldMk cId="3732733472" sldId="409"/>
        </pc:sldMkLst>
        <pc:spChg chg="mod">
          <ac:chgData name="Berglund, Anders E" userId="d27a211b-39a2-4b2e-b510-e950d14a5835" providerId="ADAL" clId="{3EED1123-6A85-5840-B783-C9A2666B87FD}" dt="2024-03-24T21:42:20.165" v="40" actId="6549"/>
          <ac:spMkLst>
            <pc:docMk/>
            <pc:sldMk cId="3732733472" sldId="409"/>
            <ac:spMk id="4" creationId="{C931FAE0-C3BC-AA8C-1C2E-0F57EDA9C94E}"/>
          </ac:spMkLst>
        </pc:spChg>
        <pc:spChg chg="mod">
          <ac:chgData name="Berglund, Anders E" userId="d27a211b-39a2-4b2e-b510-e950d14a5835" providerId="ADAL" clId="{3EED1123-6A85-5840-B783-C9A2666B87FD}" dt="2024-03-24T21:46:11.752" v="164" actId="6549"/>
          <ac:spMkLst>
            <pc:docMk/>
            <pc:sldMk cId="3732733472" sldId="409"/>
            <ac:spMk id="6" creationId="{41A6C41F-FDC2-4876-EC0E-2DDF23F363C8}"/>
          </ac:spMkLst>
        </pc:spChg>
        <pc:picChg chg="add mod">
          <ac:chgData name="Berglund, Anders E" userId="d27a211b-39a2-4b2e-b510-e950d14a5835" providerId="ADAL" clId="{3EED1123-6A85-5840-B783-C9A2666B87FD}" dt="2024-03-24T21:51:49.948" v="176" actId="692"/>
          <ac:picMkLst>
            <pc:docMk/>
            <pc:sldMk cId="3732733472" sldId="409"/>
            <ac:picMk id="7" creationId="{BD9F87B1-52B6-89B2-5956-DB85745D143B}"/>
          </ac:picMkLst>
        </pc:picChg>
        <pc:picChg chg="add del mod">
          <ac:chgData name="Berglund, Anders E" userId="d27a211b-39a2-4b2e-b510-e950d14a5835" providerId="ADAL" clId="{3EED1123-6A85-5840-B783-C9A2666B87FD}" dt="2024-03-24T21:49:23.717" v="168" actId="478"/>
          <ac:picMkLst>
            <pc:docMk/>
            <pc:sldMk cId="3732733472" sldId="409"/>
            <ac:picMk id="1026" creationId="{12642931-4F33-681D-377D-9571952CF38E}"/>
          </ac:picMkLst>
        </pc:picChg>
      </pc:sldChg>
      <pc:sldChg chg="addSp delSp modSp mod">
        <pc:chgData name="Berglund, Anders E" userId="d27a211b-39a2-4b2e-b510-e950d14a5835" providerId="ADAL" clId="{3EED1123-6A85-5840-B783-C9A2666B87FD}" dt="2024-03-24T21:37:47.878" v="37" actId="1076"/>
        <pc:sldMkLst>
          <pc:docMk/>
          <pc:sldMk cId="295169784" sldId="411"/>
        </pc:sldMkLst>
        <pc:picChg chg="del">
          <ac:chgData name="Berglund, Anders E" userId="d27a211b-39a2-4b2e-b510-e950d14a5835" providerId="ADAL" clId="{3EED1123-6A85-5840-B783-C9A2666B87FD}" dt="2024-03-24T21:37:16.097" v="29" actId="478"/>
          <ac:picMkLst>
            <pc:docMk/>
            <pc:sldMk cId="295169784" sldId="411"/>
            <ac:picMk id="3" creationId="{DC137BC4-28CD-546F-E860-EAADE114BC1A}"/>
          </ac:picMkLst>
        </pc:picChg>
        <pc:picChg chg="mod">
          <ac:chgData name="Berglund, Anders E" userId="d27a211b-39a2-4b2e-b510-e950d14a5835" providerId="ADAL" clId="{3EED1123-6A85-5840-B783-C9A2666B87FD}" dt="2024-03-24T21:37:47.878" v="37" actId="1076"/>
          <ac:picMkLst>
            <pc:docMk/>
            <pc:sldMk cId="295169784" sldId="411"/>
            <ac:picMk id="6" creationId="{55BFD16C-15BA-EF60-76B4-BBB5141B4B46}"/>
          </ac:picMkLst>
        </pc:picChg>
        <pc:picChg chg="add mod">
          <ac:chgData name="Berglund, Anders E" userId="d27a211b-39a2-4b2e-b510-e950d14a5835" providerId="ADAL" clId="{3EED1123-6A85-5840-B783-C9A2666B87FD}" dt="2024-03-24T21:37:40.360" v="34" actId="1076"/>
          <ac:picMkLst>
            <pc:docMk/>
            <pc:sldMk cId="295169784" sldId="411"/>
            <ac:picMk id="11" creationId="{B6519BCE-F692-14D1-082D-C7E6924EE779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08:53:24.375" idx="1">
    <p:pos x="10" y="10"/>
    <p:text>Nice tie-in to some of your own research. Maybe use deep-learning based auto encoders to have buzzwords.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FE599-D580-7F4B-AAE9-14C25978AEC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FA9C6-33F4-B54F-9A0B-9DB4C4A2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C8F7-C826-344F-8BFF-AE64574D7D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3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the pink triangles, maybe add plot using these 3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C8F7-C826-344F-8BFF-AE64574D7D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4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9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2270-D03E-624E-B351-41EC0A52B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77446"/>
            <a:ext cx="9753600" cy="2774742"/>
          </a:xfrm>
        </p:spPr>
        <p:txBody>
          <a:bodyPr lIns="0" tIns="0" rIns="0" bIns="0" anchor="b" anchorCtr="0">
            <a:noAutofit/>
          </a:bodyPr>
          <a:lstStyle>
            <a:lvl1pPr algn="l">
              <a:defRPr sz="4400" spc="1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FEEAA-047C-2042-A6CF-47CDE41F1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505812"/>
            <a:ext cx="9753600" cy="144109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BFC0C7-DAE7-3C44-889A-D441B39D5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02702" y="5356206"/>
            <a:ext cx="2266391" cy="578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7019F-3EE5-8042-8668-85EBEE32DCA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7C2E8-F6FA-A44D-9014-95BC15BB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2873"/>
            <a:ext cx="5029072" cy="7369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0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D0BCD-2114-7645-9FD1-4C5F45686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1548" y="1442873"/>
            <a:ext cx="5053839" cy="7369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0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5A8CB-59C9-A54D-8826-5D6EAF1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D89-6D7B-AE4D-8621-416E6AC965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433033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F8E796-83C2-EC47-BC28-49E28631D8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6908" y="2433033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5F786-1245-8541-B9F7-F3052729C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41062-CCB3-2D4C-979D-FB3408B7C23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2A86634-715D-EE41-9E4F-F90222B8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21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5A8CB-59C9-A54D-8826-5D6EAF1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D89-6D7B-AE4D-8621-416E6AC965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93865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F8E796-83C2-EC47-BC28-49E28631D8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6908" y="1893865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5F786-1245-8541-B9F7-F3052729C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41062-CCB3-2D4C-979D-FB3408B7C23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2A86634-715D-EE41-9E4F-F90222B8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05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833B-4630-C34F-A9FC-43DCC441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299"/>
            <a:ext cx="4495800" cy="1562835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D0367-16DD-B74C-BCF1-B2C7E25DD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-1"/>
            <a:ext cx="6096000" cy="6721476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A4055-D526-E448-99C2-110D174AE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03500"/>
            <a:ext cx="4494212" cy="322738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7D81A-3385-4D45-99BF-1DD54ECA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17601-380C-544C-9A78-768D2BB7EBB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FBFC28-9346-8D40-B4A3-E6158178A3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1" y="5667769"/>
            <a:ext cx="4494212" cy="5282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450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8"/>
            <a:ext cx="9588500" cy="513793"/>
          </a:xfrm>
        </p:spPr>
        <p:txBody>
          <a:bodyPr lIns="0" tIns="0" rIns="0" bIns="0" anchor="b" anchorCtr="0">
            <a:noAutofit/>
          </a:bodyPr>
          <a:lstStyle>
            <a:lvl1pPr>
              <a:defRPr sz="2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320802"/>
            <a:ext cx="1993900" cy="474569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CA64CA-2EBF-BE49-9385-E241966BE5C8}"/>
              </a:ext>
            </a:extLst>
          </p:cNvPr>
          <p:cNvCxnSpPr>
            <a:cxnSpLocks/>
          </p:cNvCxnSpPr>
          <p:nvPr userDrawn="1"/>
        </p:nvCxnSpPr>
        <p:spPr>
          <a:xfrm>
            <a:off x="0" y="816498"/>
            <a:ext cx="4679004" cy="0"/>
          </a:xfrm>
          <a:prstGeom prst="line">
            <a:avLst/>
          </a:prstGeom>
          <a:ln w="15875">
            <a:solidFill>
              <a:srgbClr val="062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6DD912AC-BDCA-6443-83A1-41A7F3B71EE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581400" y="1320802"/>
            <a:ext cx="8001000" cy="47212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2AE544-4873-4543-9104-3C2262F5A57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4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1F960-89BB-CF4A-8E78-6295B59B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F6639-E8EE-9447-B4FB-59F855232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1F46E-8AAC-4845-BF47-28295A3277D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1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69717-1D64-6A44-9819-00A04481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37864-152E-F247-914B-F9461983751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15A579-23A8-7E4E-B6AF-4309003ACC0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311390"/>
            <a:ext cx="6477000" cy="42062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6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10B6C8DC-C02A-5E42-888A-04EC692F5F4A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1096963" y="766343"/>
            <a:ext cx="9996488" cy="5623641"/>
          </a:xfrm>
          <a:solidFill>
            <a:srgbClr val="000000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FD3A7-E82E-4F4B-BA4D-561928866F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2A2D-98E2-BF8A-D48D-BF83F971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C999-EC24-1E67-9F16-6FFCFD15B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CFCA-2672-9B9D-0DDF-8BFAE6F1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D458-1748-D745-A514-872FDA6ABE7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3E9F-3A35-BBF9-48DC-16AA10B0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B32F7-CE68-AA8F-6801-B07C4DE2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664F-DAFD-D945-857A-46FD76DB5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9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0BD80-110E-AC4A-9B03-7DA6CA09562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20729C-1116-A143-85E9-04B2FACD566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7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14B76-41A4-E441-AFA7-399DD3B1D9AE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C6D60-103E-2F46-9C44-62E30AF3C5B0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865"/>
            <a:ext cx="95885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5900"/>
            <a:ext cx="9588500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04F3C-6525-884F-B017-D018D8709C3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865"/>
            <a:ext cx="95885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5900"/>
            <a:ext cx="9588500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04F3C-6525-884F-B017-D018D8709C3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DA5F7B-9E72-1C4A-B97D-77F5F77FAD54}"/>
              </a:ext>
            </a:extLst>
          </p:cNvPr>
          <p:cNvSpPr/>
          <p:nvPr userDrawn="1"/>
        </p:nvSpPr>
        <p:spPr>
          <a:xfrm>
            <a:off x="710184" y="618223"/>
            <a:ext cx="3185160" cy="5522176"/>
          </a:xfrm>
          <a:prstGeom prst="rect">
            <a:avLst/>
          </a:prstGeom>
          <a:solidFill>
            <a:srgbClr val="A0D9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50" y="218217"/>
            <a:ext cx="9120861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749" y="1893865"/>
            <a:ext cx="9120861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1749" y="5295900"/>
            <a:ext cx="9120861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0BD80-110E-AC4A-9B03-7DA6CA09562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8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DA5F7B-9E72-1C4A-B97D-77F5F77FAD54}"/>
              </a:ext>
            </a:extLst>
          </p:cNvPr>
          <p:cNvSpPr/>
          <p:nvPr userDrawn="1"/>
        </p:nvSpPr>
        <p:spPr>
          <a:xfrm>
            <a:off x="710184" y="618223"/>
            <a:ext cx="3185160" cy="5522176"/>
          </a:xfrm>
          <a:prstGeom prst="rect">
            <a:avLst/>
          </a:prstGeom>
          <a:solidFill>
            <a:srgbClr val="A0D9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223"/>
            <a:ext cx="2285998" cy="3026677"/>
          </a:xfrm>
        </p:spPr>
        <p:txBody>
          <a:bodyPr lIns="0" tIns="0" rIns="0" bIns="0" anchor="b" anchorCtr="0">
            <a:noAutofit/>
          </a:bodyPr>
          <a:lstStyle>
            <a:lvl1pPr algn="ctr">
              <a:defRPr sz="7200"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345829"/>
            <a:ext cx="82296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24198" y="4747864"/>
            <a:ext cx="8229601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310B40-459C-1A4F-8084-D6A80AE3512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384" y="3675637"/>
            <a:ext cx="2302947" cy="249549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100" baseline="0"/>
            </a:lvl1pPr>
            <a:lvl2pPr algn="ctr">
              <a:lnSpc>
                <a:spcPct val="100000"/>
              </a:lnSpc>
              <a:defRPr sz="1200" spc="100" baseline="0"/>
            </a:lvl2pPr>
            <a:lvl3pPr algn="ctr">
              <a:lnSpc>
                <a:spcPct val="100000"/>
              </a:lnSpc>
              <a:defRPr sz="1200" spc="100" baseline="0"/>
            </a:lvl3pPr>
            <a:lvl4pPr algn="ctr">
              <a:lnSpc>
                <a:spcPct val="100000"/>
              </a:lnSpc>
              <a:defRPr sz="1200" spc="100" baseline="0"/>
            </a:lvl4pPr>
            <a:lvl5pPr algn="ctr"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C0356B-0C63-EA45-AB2F-C7FDCE5BF34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711207"/>
            <a:ext cx="10515600" cy="1924280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26F402-294C-934C-B63E-0608B7D84613}"/>
              </a:ext>
            </a:extLst>
          </p:cNvPr>
          <p:cNvCxnSpPr>
            <a:cxnSpLocks/>
          </p:cNvCxnSpPr>
          <p:nvPr userDrawn="1"/>
        </p:nvCxnSpPr>
        <p:spPr>
          <a:xfrm>
            <a:off x="1744431" y="3163824"/>
            <a:ext cx="8698951" cy="0"/>
          </a:xfrm>
          <a:prstGeom prst="line">
            <a:avLst/>
          </a:prstGeom>
          <a:ln w="22225">
            <a:solidFill>
              <a:srgbClr val="062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262C414-F3A5-314C-B798-386548FA311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091DEB-DFB0-F34C-A671-795FC65BF0B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748618" y="3803807"/>
            <a:ext cx="8694764" cy="15936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87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98093-EF68-2040-83D2-7BA48B26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92501-24B3-FD46-8043-490E1B456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8C6C-D25C-7044-B609-AE50342D1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49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0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1" r:id="rId4"/>
    <p:sldLayoutId id="2147483650" r:id="rId5"/>
    <p:sldLayoutId id="2147483703" r:id="rId6"/>
    <p:sldLayoutId id="2147483696" r:id="rId7"/>
    <p:sldLayoutId id="2147483697" r:id="rId8"/>
    <p:sldLayoutId id="2147483698" r:id="rId9"/>
    <p:sldLayoutId id="2147483653" r:id="rId10"/>
    <p:sldLayoutId id="2147483702" r:id="rId11"/>
    <p:sldLayoutId id="2147483657" r:id="rId12"/>
    <p:sldLayoutId id="2147483699" r:id="rId13"/>
    <p:sldLayoutId id="2147483655" r:id="rId14"/>
    <p:sldLayoutId id="2147483654" r:id="rId15"/>
    <p:sldLayoutId id="2147483704" r:id="rId16"/>
    <p:sldLayoutId id="214748370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300">
          <a:solidFill>
            <a:schemeClr val="tx2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7.emf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dc.cancer.gov/about-data/publications/pancanatlas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cer.gov/tcga" TargetMode="Externa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11C05-C363-8835-1CF2-D8BDCDE9F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Asking the right questions from your methylation data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35BD47D-3816-0BDA-B125-DF6A0B1D4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Anders Berglund</a:t>
            </a:r>
          </a:p>
          <a:p>
            <a:r>
              <a:rPr lang="en-US" dirty="0"/>
              <a:t>Moffitt Cancer 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A6D4D-4B79-7419-A9B2-B477F2B18A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2738" y="6356350"/>
            <a:ext cx="449262" cy="365125"/>
          </a:xfrm>
        </p:spPr>
        <p:txBody>
          <a:bodyPr/>
          <a:lstStyle/>
          <a:p>
            <a:fld id="{6BA4E481-929C-6B40-8F72-F01C18485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9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898B5-1610-0FDC-529A-44022EFF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7F39A8-8EC3-F63A-4CAE-3347C423EA21}"/>
              </a:ext>
            </a:extLst>
          </p:cNvPr>
          <p:cNvGrpSpPr>
            <a:grpSpLocks noChangeAspect="1"/>
          </p:cNvGrpSpPr>
          <p:nvPr/>
        </p:nvGrpSpPr>
        <p:grpSpPr>
          <a:xfrm>
            <a:off x="173741" y="289032"/>
            <a:ext cx="8893695" cy="3264660"/>
            <a:chOff x="222470" y="312128"/>
            <a:chExt cx="9437201" cy="34641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2ED165-39D5-940F-D0F3-CDC8D570E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618" r="539" b="-1"/>
            <a:stretch/>
          </p:blipFill>
          <p:spPr>
            <a:xfrm>
              <a:off x="222470" y="347296"/>
              <a:ext cx="6160746" cy="30339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CAD309-A1EA-0FC2-080B-299CD9253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1" t="6083" r="16676"/>
            <a:stretch/>
          </p:blipFill>
          <p:spPr>
            <a:xfrm>
              <a:off x="6383216" y="312128"/>
              <a:ext cx="3276455" cy="34641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1E6118-88DC-9C5D-B796-4A690E521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1"/>
          <a:stretch/>
        </p:blipFill>
        <p:spPr>
          <a:xfrm>
            <a:off x="0" y="3419580"/>
            <a:ext cx="4830291" cy="318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E5AF1-1225-F882-F3AB-09DC4B622303}"/>
              </a:ext>
            </a:extLst>
          </p:cNvPr>
          <p:cNvSpPr txBox="1"/>
          <p:nvPr/>
        </p:nvSpPr>
        <p:spPr>
          <a:xfrm>
            <a:off x="5719537" y="3765836"/>
            <a:ext cx="4374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13(16) probes show a r&lt;-0.3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cg09931909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highly correlated but show high degree of methylation in most samples opposite to most other probes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D64F1-6619-F5E5-462F-72BA7234C9C1}"/>
              </a:ext>
            </a:extLst>
          </p:cNvPr>
          <p:cNvSpPr txBox="1"/>
          <p:nvPr/>
        </p:nvSpPr>
        <p:spPr>
          <a:xfrm>
            <a:off x="5719537" y="5335496"/>
            <a:ext cx="437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Using these three graphs we can in an informed way summarize the methylation level of a gene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7107A64-0321-D344-DFDC-1EC35F2F2024}"/>
              </a:ext>
            </a:extLst>
          </p:cNvPr>
          <p:cNvSpPr/>
          <p:nvPr/>
        </p:nvSpPr>
        <p:spPr>
          <a:xfrm rot="2266082">
            <a:off x="5122905" y="4307217"/>
            <a:ext cx="304800" cy="1661533"/>
          </a:xfrm>
          <a:prstGeom prst="downArrow">
            <a:avLst>
              <a:gd name="adj1" fmla="val 27663"/>
              <a:gd name="adj2" fmla="val 1166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2EE76-8C80-68FC-79E7-7768528ECF0E}"/>
              </a:ext>
            </a:extLst>
          </p:cNvPr>
          <p:cNvSpPr/>
          <p:nvPr/>
        </p:nvSpPr>
        <p:spPr>
          <a:xfrm>
            <a:off x="2415145" y="6212504"/>
            <a:ext cx="8554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β-value</a:t>
            </a:r>
          </a:p>
        </p:txBody>
      </p:sp>
    </p:spTree>
    <p:extLst>
      <p:ext uri="{BB962C8B-B14F-4D97-AF65-F5344CB8AC3E}">
        <p14:creationId xmlns:p14="http://schemas.microsoft.com/office/powerpoint/2010/main" val="94560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85130-D5A1-F1A9-BAE0-0D75BB7F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26200-164A-B71D-FA09-F36B61C5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1" y="225156"/>
            <a:ext cx="10197156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A1BC4-26D4-C95D-4C19-74629F9A4871}"/>
              </a:ext>
            </a:extLst>
          </p:cNvPr>
          <p:cNvSpPr txBox="1"/>
          <p:nvPr/>
        </p:nvSpPr>
        <p:spPr>
          <a:xfrm>
            <a:off x="1320615" y="4595172"/>
            <a:ext cx="865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silenced in many tumors across different tumor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C53F5-D967-1EF6-73BC-4932E7B73EC9}"/>
              </a:ext>
            </a:extLst>
          </p:cNvPr>
          <p:cNvSpPr/>
          <p:nvPr/>
        </p:nvSpPr>
        <p:spPr>
          <a:xfrm>
            <a:off x="1165836" y="6171179"/>
            <a:ext cx="8806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4CE41-1BA0-52EE-1267-FAA9D129EE12}"/>
              </a:ext>
            </a:extLst>
          </p:cNvPr>
          <p:cNvSpPr txBox="1"/>
          <p:nvPr/>
        </p:nvSpPr>
        <p:spPr>
          <a:xfrm>
            <a:off x="8710036" y="5779532"/>
            <a:ext cx="3481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Bartlett’s test (*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 and Fisher’s exact test for enrichment of tumors in the 75th percentile ( +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7787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28FD6-107F-0DFF-D646-52402235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TING_Average_BoxPlot_TCGA.png">
            <a:extLst>
              <a:ext uri="{FF2B5EF4-FFF2-40B4-BE49-F238E27FC236}">
                <a16:creationId xmlns:a16="http://schemas.microsoft.com/office/drawing/2014/main" id="{BD3A4732-68DB-5D78-DD04-C4D0F26A1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1" y="225156"/>
            <a:ext cx="10245105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88B4C-CD50-835C-C5A8-5497F858D050}"/>
              </a:ext>
            </a:extLst>
          </p:cNvPr>
          <p:cNvSpPr txBox="1"/>
          <p:nvPr/>
        </p:nvSpPr>
        <p:spPr>
          <a:xfrm>
            <a:off x="1320615" y="4595172"/>
            <a:ext cx="865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STING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silenced in many tumors across different tumor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4DEDD-04D2-6FEB-0EBB-BBF3D0B3EA53}"/>
              </a:ext>
            </a:extLst>
          </p:cNvPr>
          <p:cNvSpPr/>
          <p:nvPr/>
        </p:nvSpPr>
        <p:spPr>
          <a:xfrm>
            <a:off x="1165836" y="6171179"/>
            <a:ext cx="8806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23EDB-E6B4-9437-D781-2D99A5BD0653}"/>
              </a:ext>
            </a:extLst>
          </p:cNvPr>
          <p:cNvSpPr txBox="1"/>
          <p:nvPr/>
        </p:nvSpPr>
        <p:spPr>
          <a:xfrm>
            <a:off x="8710036" y="5779532"/>
            <a:ext cx="3481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Bartlett’s test (*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 and Fisher’s exact test for enrichment of tumors in the 75th percentile ( +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980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FB1879-152F-4B06-EC15-EA1AA8152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cGAS_Methylation_Vs_RNAseq_TCGA_ALL.png">
            <a:extLst>
              <a:ext uri="{FF2B5EF4-FFF2-40B4-BE49-F238E27FC236}">
                <a16:creationId xmlns:a16="http://schemas.microsoft.com/office/drawing/2014/main" id="{0BA16553-1C7E-B227-978B-4807A229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" y="158018"/>
            <a:ext cx="4635674" cy="4450505"/>
          </a:xfrm>
          <a:prstGeom prst="rect">
            <a:avLst/>
          </a:prstGeom>
        </p:spPr>
      </p:pic>
      <p:pic>
        <p:nvPicPr>
          <p:cNvPr id="4" name="Picture 3" descr="STING_Methylation_Vs_RNAseq_TCGA_ALL.png">
            <a:extLst>
              <a:ext uri="{FF2B5EF4-FFF2-40B4-BE49-F238E27FC236}">
                <a16:creationId xmlns:a16="http://schemas.microsoft.com/office/drawing/2014/main" id="{A741367A-8283-CF0D-0517-C9EC559DF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02" y="158018"/>
            <a:ext cx="4635674" cy="4416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D36C8-8DA5-B110-CB08-75959CC8875E}"/>
              </a:ext>
            </a:extLst>
          </p:cNvPr>
          <p:cNvSpPr txBox="1"/>
          <p:nvPr/>
        </p:nvSpPr>
        <p:spPr>
          <a:xfrm>
            <a:off x="379272" y="4668657"/>
            <a:ext cx="11347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average methylation level for the 12 selected probes is negatively correlated to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gene expression level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degree of methylation results in low expression of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endParaRPr lang="en-US" sz="14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 with low degree of methylation still show a full range of expression, indicating the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expression is also regulated by other means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it always this neat?</a:t>
            </a:r>
          </a:p>
        </p:txBody>
      </p:sp>
    </p:spTree>
    <p:extLst>
      <p:ext uri="{BB962C8B-B14F-4D97-AF65-F5344CB8AC3E}">
        <p14:creationId xmlns:p14="http://schemas.microsoft.com/office/powerpoint/2010/main" val="162274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3A839-A66A-54FC-19CE-04157583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C9C5E-C96D-FFAB-08E1-EC54B36927F2}"/>
              </a:ext>
            </a:extLst>
          </p:cNvPr>
          <p:cNvSpPr txBox="1"/>
          <p:nvPr/>
        </p:nvSpPr>
        <p:spPr>
          <a:xfrm>
            <a:off x="499662" y="16785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FE6F2-D4D2-87E3-20C7-EF56CEB58E8D}"/>
              </a:ext>
            </a:extLst>
          </p:cNvPr>
          <p:cNvSpPr txBox="1"/>
          <p:nvPr/>
        </p:nvSpPr>
        <p:spPr>
          <a:xfrm>
            <a:off x="5136952" y="17053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Nothing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30080-6BF5-0BA3-18AF-7E43471198A8}"/>
              </a:ext>
            </a:extLst>
          </p:cNvPr>
          <p:cNvSpPr txBox="1"/>
          <p:nvPr/>
        </p:nvSpPr>
        <p:spPr>
          <a:xfrm>
            <a:off x="10069574" y="17164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4FAAA-D14D-3B19-D5C3-94483CF9A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" t="8245" r="8806" b="3990"/>
          <a:stretch/>
        </p:blipFill>
        <p:spPr>
          <a:xfrm>
            <a:off x="165936" y="1487383"/>
            <a:ext cx="3223621" cy="3185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730AF-0F04-FB99-7B05-FA1AF3266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8" t="21844" r="11024" b="18439"/>
          <a:stretch/>
        </p:blipFill>
        <p:spPr>
          <a:xfrm>
            <a:off x="3757630" y="1531524"/>
            <a:ext cx="3282624" cy="3140874"/>
          </a:xfrm>
          <a:prstGeom prst="rect">
            <a:avLst/>
          </a:prstGeom>
        </p:spPr>
      </p:pic>
      <p:pic>
        <p:nvPicPr>
          <p:cNvPr id="9" name="Picture 8" descr="SEPT9_RNAseq_Vs_Methylation.pdf">
            <a:extLst>
              <a:ext uri="{FF2B5EF4-FFF2-40B4-BE49-F238E27FC236}">
                <a16:creationId xmlns:a16="http://schemas.microsoft.com/office/drawing/2014/main" id="{71F07EFE-01B3-7111-6632-6F2214597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15" y="1469462"/>
            <a:ext cx="3282624" cy="3288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8B6E8-AB84-9F93-3EEA-0D6AA7D316CF}"/>
              </a:ext>
            </a:extLst>
          </p:cNvPr>
          <p:cNvSpPr txBox="1"/>
          <p:nvPr/>
        </p:nvSpPr>
        <p:spPr>
          <a:xfrm>
            <a:off x="499662" y="4757875"/>
            <a:ext cx="255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TDRD1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regulated by methylation in prostate samples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D507F-A735-95B2-2A85-37937E71E14A}"/>
              </a:ext>
            </a:extLst>
          </p:cNvPr>
          <p:cNvSpPr txBox="1"/>
          <p:nvPr/>
        </p:nvSpPr>
        <p:spPr>
          <a:xfrm>
            <a:off x="4129750" y="4757875"/>
            <a:ext cx="297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TTP/ZFP36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not regulated by methylation in cancer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76E6E-6E0F-54CF-CA22-AA54587B154F}"/>
              </a:ext>
            </a:extLst>
          </p:cNvPr>
          <p:cNvSpPr txBox="1"/>
          <p:nvPr/>
        </p:nvSpPr>
        <p:spPr>
          <a:xfrm>
            <a:off x="8376233" y="4734286"/>
            <a:ext cx="3180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SEPT9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SEPTIN9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not just a problem in Excel but also when it comes to methylation…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955414FA-A6DE-F144-8DD8-9D51F7A7E583}"/>
              </a:ext>
            </a:extLst>
          </p:cNvPr>
          <p:cNvSpPr/>
          <p:nvPr/>
        </p:nvSpPr>
        <p:spPr>
          <a:xfrm>
            <a:off x="551618" y="659580"/>
            <a:ext cx="10431989" cy="739303"/>
          </a:xfrm>
          <a:prstGeom prst="leftRightArrow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FF93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3312C-86F1-0DA6-F815-C75438FB422C}"/>
              </a:ext>
            </a:extLst>
          </p:cNvPr>
          <p:cNvSpPr txBox="1"/>
          <p:nvPr/>
        </p:nvSpPr>
        <p:spPr>
          <a:xfrm>
            <a:off x="8328653" y="6089847"/>
            <a:ext cx="33636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Berglund AE,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Distinct transcriptional repertoire of the androgen receptor in ETS fusion-negative  prostate cancer. </a:t>
            </a:r>
            <a:r>
              <a:rPr lang="en-US" sz="1000" i="1" dirty="0">
                <a:effectLst/>
              </a:rPr>
              <a:t>Prostate Cancer Prostatic Dis</a:t>
            </a:r>
            <a:r>
              <a:rPr lang="en-US" sz="1000" dirty="0">
                <a:effectLst/>
              </a:rPr>
              <a:t> 2019;</a:t>
            </a:r>
            <a:r>
              <a:rPr lang="en-US" sz="1000" b="1" dirty="0">
                <a:effectLst/>
              </a:rPr>
              <a:t>22</a:t>
            </a:r>
            <a:r>
              <a:rPr lang="en-US" sz="1000" dirty="0">
                <a:effectLst/>
              </a:rPr>
              <a:t>:292–302.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6D98A-C672-3F18-7BDB-5137F8DB4FAF}"/>
              </a:ext>
            </a:extLst>
          </p:cNvPr>
          <p:cNvSpPr txBox="1"/>
          <p:nvPr/>
        </p:nvSpPr>
        <p:spPr>
          <a:xfrm>
            <a:off x="4164349" y="6094189"/>
            <a:ext cx="30715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Berglund AE,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Tristetraprolin</a:t>
            </a:r>
            <a:r>
              <a:rPr lang="en-US" sz="1000" dirty="0">
                <a:effectLst/>
              </a:rPr>
              <a:t> disables prostate cancer maintenance by impairing proliferation and  metabolic function. </a:t>
            </a:r>
            <a:r>
              <a:rPr lang="en-US" sz="1000" i="1" dirty="0" err="1">
                <a:effectLst/>
              </a:rPr>
              <a:t>Oncotarget</a:t>
            </a:r>
            <a:r>
              <a:rPr lang="en-US" sz="1000" dirty="0">
                <a:effectLst/>
              </a:rPr>
              <a:t> 2016;</a:t>
            </a:r>
            <a:r>
              <a:rPr lang="en-US" sz="1000" b="1" dirty="0">
                <a:effectLst/>
              </a:rPr>
              <a:t>7</a:t>
            </a:r>
            <a:r>
              <a:rPr lang="en-US" sz="1000" dirty="0">
                <a:effectLst/>
              </a:rPr>
              <a:t>:83462–75.</a:t>
            </a:r>
          </a:p>
        </p:txBody>
      </p:sp>
    </p:spTree>
    <p:extLst>
      <p:ext uri="{BB962C8B-B14F-4D97-AF65-F5344CB8AC3E}">
        <p14:creationId xmlns:p14="http://schemas.microsoft.com/office/powerpoint/2010/main" val="289012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027403-C530-8444-9B27-8630682A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61" y="859284"/>
            <a:ext cx="10304890" cy="429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24EFF3-9072-6A44-9D3F-20261ACBE023}"/>
              </a:ext>
            </a:extLst>
          </p:cNvPr>
          <p:cNvSpPr txBox="1"/>
          <p:nvPr/>
        </p:nvSpPr>
        <p:spPr>
          <a:xfrm>
            <a:off x="5358657" y="115456"/>
            <a:ext cx="1366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err="1"/>
              <a:t>cGAS</a:t>
            </a:r>
            <a:endParaRPr lang="en-US" sz="44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7355A3-8280-6E46-5C52-5C716DD2DD97}"/>
              </a:ext>
            </a:extLst>
          </p:cNvPr>
          <p:cNvSpPr/>
          <p:nvPr/>
        </p:nvSpPr>
        <p:spPr>
          <a:xfrm>
            <a:off x="8022191" y="5336996"/>
            <a:ext cx="40325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</a:t>
            </a:r>
            <a:r>
              <a:rPr lang="en-US" sz="1000" dirty="0"/>
              <a:t>Berglund A, Putney RM, Perez-</a:t>
            </a:r>
            <a:r>
              <a:rPr lang="en-US" sz="1000" dirty="0" err="1"/>
              <a:t>Villarroel</a:t>
            </a:r>
            <a:r>
              <a:rPr lang="en-US" sz="1000" dirty="0"/>
              <a:t> P, Aoyama S, Pilon-Thomas S, </a:t>
            </a:r>
            <a:r>
              <a:rPr lang="en-US" sz="1000" i="1" dirty="0"/>
              <a:t>et al.</a:t>
            </a:r>
            <a:r>
              <a:rPr lang="en-US" sz="1000" dirty="0"/>
              <a:t> Epigenetic reprogramming of tumor cell–intrinsic STING function sculpts antigenicity and T cell recognition of melanoma. </a:t>
            </a:r>
            <a:r>
              <a:rPr lang="en-US" sz="1000" i="1" dirty="0"/>
              <a:t>PNAS</a:t>
            </a:r>
            <a:r>
              <a:rPr lang="en-US" sz="1000" dirty="0"/>
              <a:t> 2021;118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R, Berglund A, Perez-</a:t>
            </a:r>
            <a:r>
              <a:rPr lang="en-US" sz="1000" dirty="0" err="1"/>
              <a:t>Villarroel</a:t>
            </a:r>
            <a:r>
              <a:rPr lang="en-US" sz="1000" dirty="0"/>
              <a:t> P, Putney RM, </a:t>
            </a:r>
            <a:r>
              <a:rPr lang="en-US" sz="1000" dirty="0" err="1"/>
              <a:t>Hamaidi</a:t>
            </a:r>
            <a:r>
              <a:rPr lang="en-US" sz="1000" dirty="0"/>
              <a:t> I, Kim S, </a:t>
            </a:r>
            <a:r>
              <a:rPr lang="en-US" sz="1000" i="1" dirty="0"/>
              <a:t>et al.</a:t>
            </a:r>
            <a:r>
              <a:rPr lang="en-US" sz="1000" dirty="0"/>
              <a:t> Epigenetic state determines the in vivo efficacy of STING agonist therapy. </a:t>
            </a:r>
            <a:r>
              <a:rPr lang="en-US" sz="1000" i="1" dirty="0"/>
              <a:t>Nat </a:t>
            </a:r>
            <a:r>
              <a:rPr lang="en-US" sz="1000" i="1" dirty="0" err="1"/>
              <a:t>Commun</a:t>
            </a:r>
            <a:r>
              <a:rPr lang="en-US" sz="1000" dirty="0"/>
              <a:t> 2023;14:1573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97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9568F-9EDD-414E-8508-BDEB72BADA0C}"/>
              </a:ext>
            </a:extLst>
          </p:cNvPr>
          <p:cNvSpPr/>
          <p:nvPr/>
        </p:nvSpPr>
        <p:spPr>
          <a:xfrm>
            <a:off x="7886483" y="5199660"/>
            <a:ext cx="40325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</a:t>
            </a:r>
            <a:r>
              <a:rPr lang="en-US" sz="1000" dirty="0"/>
              <a:t>Berglund A, Putney RM, Perez-</a:t>
            </a:r>
            <a:r>
              <a:rPr lang="en-US" sz="1000" dirty="0" err="1"/>
              <a:t>Villarroel</a:t>
            </a:r>
            <a:r>
              <a:rPr lang="en-US" sz="1000" dirty="0"/>
              <a:t> P, Aoyama S, Pilon-Thomas S, </a:t>
            </a:r>
            <a:r>
              <a:rPr lang="en-US" sz="1000" i="1" dirty="0"/>
              <a:t>et al.</a:t>
            </a:r>
            <a:r>
              <a:rPr lang="en-US" sz="1000" dirty="0"/>
              <a:t> Epigenetic reprogramming of tumor cell–intrinsic STING function sculpts antigenicity and T cell recognition of melanoma. </a:t>
            </a:r>
            <a:r>
              <a:rPr lang="en-US" sz="1000" i="1" dirty="0"/>
              <a:t>PNAS</a:t>
            </a:r>
            <a:r>
              <a:rPr lang="en-US" sz="1000" dirty="0"/>
              <a:t> 2021;118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</a:t>
            </a:r>
            <a:r>
              <a:rPr lang="en-US" sz="1000" dirty="0"/>
              <a:t>Berglund A, Perez-</a:t>
            </a:r>
            <a:r>
              <a:rPr lang="en-US" sz="1000" dirty="0" err="1"/>
              <a:t>Villarroel</a:t>
            </a:r>
            <a:r>
              <a:rPr lang="en-US" sz="1000" dirty="0"/>
              <a:t> P, Putney RM, </a:t>
            </a:r>
            <a:r>
              <a:rPr lang="en-US" sz="1000" dirty="0" err="1"/>
              <a:t>Hamaidi</a:t>
            </a:r>
            <a:r>
              <a:rPr lang="en-US" sz="1000" dirty="0"/>
              <a:t> I, Kim S, </a:t>
            </a:r>
            <a:r>
              <a:rPr lang="en-US" sz="1000" i="1" dirty="0"/>
              <a:t>et al.</a:t>
            </a:r>
            <a:r>
              <a:rPr lang="en-US" sz="1000" dirty="0"/>
              <a:t> Epigenetic state determines the in vivo efficacy of STING agonist therapy. </a:t>
            </a:r>
            <a:r>
              <a:rPr lang="en-US" sz="1000" i="1" dirty="0"/>
              <a:t>Nat </a:t>
            </a:r>
            <a:r>
              <a:rPr lang="en-US" sz="1000" i="1" dirty="0" err="1"/>
              <a:t>Commun</a:t>
            </a:r>
            <a:r>
              <a:rPr lang="en-US" sz="1000" dirty="0"/>
              <a:t> 2023;14:1573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8A4528-A999-AE40-B229-3CA45CC1B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54" y="107116"/>
            <a:ext cx="6596232" cy="6515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1A05C-94C8-8143-90AC-CFE065C6292B}"/>
              </a:ext>
            </a:extLst>
          </p:cNvPr>
          <p:cNvSpPr txBox="1"/>
          <p:nvPr/>
        </p:nvSpPr>
        <p:spPr>
          <a:xfrm>
            <a:off x="8833377" y="107116"/>
            <a:ext cx="1573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4F6D8-9A34-1847-95A2-9084A6F18B83}"/>
              </a:ext>
            </a:extLst>
          </p:cNvPr>
          <p:cNvSpPr txBox="1"/>
          <p:nvPr/>
        </p:nvSpPr>
        <p:spPr>
          <a:xfrm>
            <a:off x="7466275" y="876557"/>
            <a:ext cx="44527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model is a bit more complicated for </a:t>
            </a:r>
            <a:r>
              <a:rPr lang="en-US" sz="2000" i="1" dirty="0"/>
              <a:t>STING</a:t>
            </a:r>
          </a:p>
          <a:p>
            <a:endParaRPr lang="en-US" sz="2000" dirty="0"/>
          </a:p>
          <a:p>
            <a:r>
              <a:rPr lang="en-US" sz="2000" dirty="0"/>
              <a:t>Not all probes are showing  the same behavior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980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86047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Does methylation of immune synapse genes modulate tumor immunogenicity?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2178554"/>
            <a:ext cx="8844742" cy="33203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genes to use</a:t>
            </a:r>
          </a:p>
          <a:p>
            <a:r>
              <a:rPr lang="en-US" dirty="0"/>
              <a:t>Investigate methylation pattern across tumor types using all genes and probes</a:t>
            </a:r>
          </a:p>
          <a:p>
            <a:r>
              <a:rPr lang="en-US" dirty="0"/>
              <a:t>Summarize methylation state</a:t>
            </a:r>
          </a:p>
          <a:p>
            <a:pPr lvl="1"/>
            <a:r>
              <a:rPr lang="en-US" dirty="0"/>
              <a:t>Immune checkpoint genes vs. Co-stimulatory genes</a:t>
            </a:r>
          </a:p>
          <a:p>
            <a:r>
              <a:rPr lang="en-US" dirty="0"/>
              <a:t>Investigate clinical relevance</a:t>
            </a:r>
          </a:p>
          <a:p>
            <a:r>
              <a:rPr lang="en-US" dirty="0"/>
              <a:t>Validate findings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C5C49F-D7C6-0AD5-45E9-557E0BF6532F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159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935D2-719B-A6A7-6846-3CCA8F06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00353-1A09-51F5-6AAD-9858D68E7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650"/>
          <a:stretch/>
        </p:blipFill>
        <p:spPr>
          <a:xfrm>
            <a:off x="1141060" y="186632"/>
            <a:ext cx="9632846" cy="596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D9C24E-415E-123B-E516-D69106E8399C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D3E79-C935-7B9D-8815-85F0973CACCA}"/>
              </a:ext>
            </a:extLst>
          </p:cNvPr>
          <p:cNvSpPr txBox="1"/>
          <p:nvPr/>
        </p:nvSpPr>
        <p:spPr>
          <a:xfrm>
            <a:off x="4527069" y="252750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CSG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0D70B-6FE6-3A10-6951-A474F6D931A0}"/>
              </a:ext>
            </a:extLst>
          </p:cNvPr>
          <p:cNvSpPr txBox="1"/>
          <p:nvPr/>
        </p:nvSpPr>
        <p:spPr>
          <a:xfrm>
            <a:off x="9371972" y="215733"/>
            <a:ext cx="764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ICG</a:t>
            </a:r>
          </a:p>
        </p:txBody>
      </p:sp>
    </p:spTree>
    <p:extLst>
      <p:ext uri="{BB962C8B-B14F-4D97-AF65-F5344CB8AC3E}">
        <p14:creationId xmlns:p14="http://schemas.microsoft.com/office/powerpoint/2010/main" val="121693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40B82-E364-48E6-132E-B73BE90F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0F4D9-EE6A-C22D-FCB6-BF035AD3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" y="946820"/>
            <a:ext cx="5815012" cy="30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BF29E-24AB-CC70-C422-4F6B1B4B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93" y="953339"/>
            <a:ext cx="3997257" cy="3860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A56D2-593F-0B8F-CBC5-3DA826FE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50" y="4016303"/>
            <a:ext cx="6374386" cy="265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7CED7-78A1-477C-97D8-51C6EF16F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136" y="4005417"/>
            <a:ext cx="964116" cy="416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67363A-0BCD-7718-A566-70A47F3E127E}"/>
              </a:ext>
            </a:extLst>
          </p:cNvPr>
          <p:cNvSpPr/>
          <p:nvPr/>
        </p:nvSpPr>
        <p:spPr>
          <a:xfrm>
            <a:off x="3916470" y="891183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1992E32-B423-2309-CAC7-525DC6B33185}"/>
              </a:ext>
            </a:extLst>
          </p:cNvPr>
          <p:cNvSpPr/>
          <p:nvPr/>
        </p:nvSpPr>
        <p:spPr>
          <a:xfrm>
            <a:off x="2355461" y="224612"/>
            <a:ext cx="5527157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CSGs are Hypermethylated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ECB03-533B-B5A4-C1DE-E2CF97EE8AB7}"/>
              </a:ext>
            </a:extLst>
          </p:cNvPr>
          <p:cNvSpPr/>
          <p:nvPr/>
        </p:nvSpPr>
        <p:spPr>
          <a:xfrm>
            <a:off x="294316" y="852696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85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1C1F-E660-3987-C402-08F32188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of Interest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261748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28E6F-7322-F8AE-8420-FFC50687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A816B2-8DD6-1793-34B2-50AE145BD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2"/>
          <a:stretch/>
        </p:blipFill>
        <p:spPr>
          <a:xfrm>
            <a:off x="902912" y="882943"/>
            <a:ext cx="6772086" cy="286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4D36A4-DD36-E724-DDC2-3B5A00B8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458" y="953339"/>
            <a:ext cx="3058514" cy="3222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DF003-4636-6690-AC7A-FFB1AD77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46" y="3815528"/>
            <a:ext cx="6033414" cy="2540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2CE1DA-28E5-83BF-4D64-408D27A75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43" y="3884402"/>
            <a:ext cx="1132782" cy="551440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1055D010-702D-DDF8-99A0-48300685C2FB}"/>
              </a:ext>
            </a:extLst>
          </p:cNvPr>
          <p:cNvSpPr/>
          <p:nvPr/>
        </p:nvSpPr>
        <p:spPr>
          <a:xfrm>
            <a:off x="2355461" y="224612"/>
            <a:ext cx="5527157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ICGs are Hypomethylated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79717DA8-B758-E468-FDF6-33C4A383D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540" b="-859"/>
          <a:stretch/>
        </p:blipFill>
        <p:spPr>
          <a:xfrm>
            <a:off x="561891" y="6348550"/>
            <a:ext cx="6132823" cy="3657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1610BD-8D51-317A-85C1-47CF57A4005B}"/>
              </a:ext>
            </a:extLst>
          </p:cNvPr>
          <p:cNvSpPr/>
          <p:nvPr/>
        </p:nvSpPr>
        <p:spPr>
          <a:xfrm>
            <a:off x="902912" y="863774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DFCF91-E3EE-AE09-947F-DF53ECF60037}"/>
              </a:ext>
            </a:extLst>
          </p:cNvPr>
          <p:cNvSpPr/>
          <p:nvPr/>
        </p:nvSpPr>
        <p:spPr>
          <a:xfrm>
            <a:off x="5334704" y="863774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B38042-63C1-81A3-AE8A-6B3EE82882B6}"/>
              </a:ext>
            </a:extLst>
          </p:cNvPr>
          <p:cNvSpPr/>
          <p:nvPr/>
        </p:nvSpPr>
        <p:spPr>
          <a:xfrm>
            <a:off x="8409221" y="1058496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17B19-C6ED-58F1-73CF-3E8993636C73}"/>
              </a:ext>
            </a:extLst>
          </p:cNvPr>
          <p:cNvSpPr/>
          <p:nvPr/>
        </p:nvSpPr>
        <p:spPr>
          <a:xfrm>
            <a:off x="8513585" y="3748630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8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DB8A0-2FDC-D228-1A16-37D723FD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42BF3-2AFF-7ACB-474A-93103251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56" y="695967"/>
            <a:ext cx="7922683" cy="5923266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2DC0B8D-47FD-DED6-3BD7-913B619B284D}"/>
              </a:ext>
            </a:extLst>
          </p:cNvPr>
          <p:cNvSpPr/>
          <p:nvPr/>
        </p:nvSpPr>
        <p:spPr>
          <a:xfrm>
            <a:off x="1208379" y="238767"/>
            <a:ext cx="7772401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Dichotomous methylation of ICG and CSG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C5516-C610-6365-B664-5AD72935A0B5}"/>
              </a:ext>
            </a:extLst>
          </p:cNvPr>
          <p:cNvSpPr/>
          <p:nvPr/>
        </p:nvSpPr>
        <p:spPr>
          <a:xfrm>
            <a:off x="1341824" y="3471333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D0B265-279E-F979-6E63-9F502CCC3427}"/>
              </a:ext>
            </a:extLst>
          </p:cNvPr>
          <p:cNvSpPr/>
          <p:nvPr/>
        </p:nvSpPr>
        <p:spPr>
          <a:xfrm>
            <a:off x="1208379" y="612826"/>
            <a:ext cx="298744" cy="540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3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CC413-669F-9A25-AD80-9C7D87E4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828253-1249-4194-FD49-B49F5F57DE3B}"/>
              </a:ext>
            </a:extLst>
          </p:cNvPr>
          <p:cNvGrpSpPr>
            <a:grpSpLocks noChangeAspect="1"/>
          </p:cNvGrpSpPr>
          <p:nvPr/>
        </p:nvGrpSpPr>
        <p:grpSpPr>
          <a:xfrm>
            <a:off x="824213" y="208225"/>
            <a:ext cx="6826520" cy="6441550"/>
            <a:chOff x="526969" y="989238"/>
            <a:chExt cx="4747028" cy="58895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1DDBBE-B64B-9B59-92BD-8EF4A6D6D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354" y="1158498"/>
              <a:ext cx="3951315" cy="151317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26007B-C875-4543-2E3E-F245BB92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83" y="4372148"/>
              <a:ext cx="4617614" cy="25066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59E308-67A7-C563-34FD-F163BFBD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098" y="2724815"/>
              <a:ext cx="3851564" cy="1688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06275-A3A0-F0FF-D775-A8BBACEF59BE}"/>
                </a:ext>
              </a:extLst>
            </p:cNvPr>
            <p:cNvSpPr/>
            <p:nvPr/>
          </p:nvSpPr>
          <p:spPr>
            <a:xfrm>
              <a:off x="526969" y="989238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0DB460-AC61-09A5-7DB2-11A4BA224BCB}"/>
                </a:ext>
              </a:extLst>
            </p:cNvPr>
            <p:cNvSpPr/>
            <p:nvPr/>
          </p:nvSpPr>
          <p:spPr>
            <a:xfrm>
              <a:off x="2616304" y="1008457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73E1BA-48FC-14CA-5062-3A341AEB2BEC}"/>
                </a:ext>
              </a:extLst>
            </p:cNvPr>
            <p:cNvSpPr/>
            <p:nvPr/>
          </p:nvSpPr>
          <p:spPr>
            <a:xfrm>
              <a:off x="526969" y="2692931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50CF6E-33F0-4A59-4510-E7DF90BD0571}"/>
                </a:ext>
              </a:extLst>
            </p:cNvPr>
            <p:cNvSpPr/>
            <p:nvPr/>
          </p:nvSpPr>
          <p:spPr>
            <a:xfrm>
              <a:off x="2638990" y="2692931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10F7FE-8D02-8F47-6DF0-ACE4E209F9AC}"/>
                </a:ext>
              </a:extLst>
            </p:cNvPr>
            <p:cNvSpPr/>
            <p:nvPr/>
          </p:nvSpPr>
          <p:spPr>
            <a:xfrm>
              <a:off x="707599" y="5532100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59169B-14E0-2C78-AD28-463194CBE30F}"/>
                </a:ext>
              </a:extLst>
            </p:cNvPr>
            <p:cNvSpPr/>
            <p:nvPr/>
          </p:nvSpPr>
          <p:spPr>
            <a:xfrm>
              <a:off x="543098" y="5471108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22D7E6-4AAA-329B-3F20-6752A2BCCE5A}"/>
                </a:ext>
              </a:extLst>
            </p:cNvPr>
            <p:cNvSpPr/>
            <p:nvPr/>
          </p:nvSpPr>
          <p:spPr>
            <a:xfrm>
              <a:off x="708938" y="4329365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54A5C1-EFAE-B568-58D2-91BC8FD538A8}"/>
                </a:ext>
              </a:extLst>
            </p:cNvPr>
            <p:cNvSpPr/>
            <p:nvPr/>
          </p:nvSpPr>
          <p:spPr>
            <a:xfrm>
              <a:off x="544437" y="4268373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218715-47D7-3E63-D1EC-8E3DB78FDBC1}"/>
                </a:ext>
              </a:extLst>
            </p:cNvPr>
            <p:cNvSpPr/>
            <p:nvPr/>
          </p:nvSpPr>
          <p:spPr>
            <a:xfrm>
              <a:off x="795297" y="1111875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0707BC97-4F02-E807-906A-0841423C8273}"/>
              </a:ext>
            </a:extLst>
          </p:cNvPr>
          <p:cNvSpPr/>
          <p:nvPr/>
        </p:nvSpPr>
        <p:spPr>
          <a:xfrm>
            <a:off x="7322268" y="2171214"/>
            <a:ext cx="4480982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PCA segregates CSGs and ICGs</a:t>
            </a:r>
          </a:p>
        </p:txBody>
      </p:sp>
    </p:spTree>
    <p:extLst>
      <p:ext uri="{BB962C8B-B14F-4D97-AF65-F5344CB8AC3E}">
        <p14:creationId xmlns:p14="http://schemas.microsoft.com/office/powerpoint/2010/main" val="3247958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CFCCC-C712-7567-B3B7-218E6810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39504-D696-9B03-11F6-ADFF54F0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6" y="2122650"/>
            <a:ext cx="7722727" cy="293920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13EDA239-A38A-2BE2-9A1F-8FAC03FAA752}"/>
              </a:ext>
            </a:extLst>
          </p:cNvPr>
          <p:cNvSpPr/>
          <p:nvPr/>
        </p:nvSpPr>
        <p:spPr>
          <a:xfrm>
            <a:off x="1348556" y="221349"/>
            <a:ext cx="6725921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2"/>
                </a:solidFill>
              </a:rPr>
              <a:t>PC1 is Prognostic in Melanoma</a:t>
            </a:r>
          </a:p>
        </p:txBody>
      </p:sp>
    </p:spTree>
    <p:extLst>
      <p:ext uri="{BB962C8B-B14F-4D97-AF65-F5344CB8AC3E}">
        <p14:creationId xmlns:p14="http://schemas.microsoft.com/office/powerpoint/2010/main" val="207842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478C5-E9CA-D3CA-87DD-A6931E53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15900-1596-3877-8C4F-7F0EACBD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250042"/>
            <a:ext cx="4319366" cy="3004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488C6-C096-E1DD-BEB8-D0B149CE0581}"/>
              </a:ext>
            </a:extLst>
          </p:cNvPr>
          <p:cNvSpPr txBox="1"/>
          <p:nvPr/>
        </p:nvSpPr>
        <p:spPr>
          <a:xfrm>
            <a:off x="7243298" y="1019223"/>
            <a:ext cx="3732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AZA (5-azacytidine) is DNA methyltransferase inhibitor, causing hypomethylation of DNA and can reverse the methylation of </a:t>
            </a:r>
            <a:r>
              <a:rPr lang="en-US" sz="2400" i="1" dirty="0"/>
              <a:t>CD40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98799-3F9B-E632-D9F7-DAE73144D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" t="961" b="3855"/>
          <a:stretch/>
        </p:blipFill>
        <p:spPr>
          <a:xfrm>
            <a:off x="89168" y="60959"/>
            <a:ext cx="6868527" cy="3121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67EEE-DA07-49C5-4098-55753C18E58C}"/>
              </a:ext>
            </a:extLst>
          </p:cNvPr>
          <p:cNvSpPr/>
          <p:nvPr/>
        </p:nvSpPr>
        <p:spPr>
          <a:xfrm>
            <a:off x="71693" y="6421612"/>
            <a:ext cx="117315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 H,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Chiappinelli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KB,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Guzzetta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AA,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Easwaran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H, Yen RW, et al.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Oncotarget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2014;5(3):587-98.</a:t>
            </a:r>
          </a:p>
        </p:txBody>
      </p:sp>
    </p:spTree>
    <p:extLst>
      <p:ext uri="{BB962C8B-B14F-4D97-AF65-F5344CB8AC3E}">
        <p14:creationId xmlns:p14="http://schemas.microsoft.com/office/powerpoint/2010/main" val="125788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05B23-7344-8297-6760-D5B9F294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EB968-14A7-0834-FADA-0773E4A69F7C}"/>
              </a:ext>
            </a:extLst>
          </p:cNvPr>
          <p:cNvSpPr txBox="1"/>
          <p:nvPr/>
        </p:nvSpPr>
        <p:spPr>
          <a:xfrm>
            <a:off x="1468243" y="1569483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CCLE melanoma cell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B5DF4-3567-2776-BA7E-BABCFEBBF294}"/>
              </a:ext>
            </a:extLst>
          </p:cNvPr>
          <p:cNvSpPr txBox="1"/>
          <p:nvPr/>
        </p:nvSpPr>
        <p:spPr>
          <a:xfrm>
            <a:off x="-1802" y="77114"/>
            <a:ext cx="4690145" cy="1463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Account:		W81XWH-22-1-0861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of PI:	Berglund, A.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Kim, 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Funding Source:	CDMRP/MRP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Dates:		09/30/2022-09/29/2025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indent="-1828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Title:	Epigenetic regulation of the immune synapse in melanoma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ollage of multiple colored diagrams&#10;&#10;Description automatically generated with medium confidence">
            <a:extLst>
              <a:ext uri="{FF2B5EF4-FFF2-40B4-BE49-F238E27FC236}">
                <a16:creationId xmlns:a16="http://schemas.microsoft.com/office/drawing/2014/main" id="{512B4BDE-91C5-457F-00CD-482FE55A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2174"/>
          <a:stretch/>
        </p:blipFill>
        <p:spPr bwMode="auto">
          <a:xfrm>
            <a:off x="4563899" y="-1"/>
            <a:ext cx="7622412" cy="635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graph showing the amount of decitabine and control&#10;&#10;Description automatically generated">
            <a:extLst>
              <a:ext uri="{FF2B5EF4-FFF2-40B4-BE49-F238E27FC236}">
                <a16:creationId xmlns:a16="http://schemas.microsoft.com/office/drawing/2014/main" id="{8B9D846F-4573-AACC-788D-9BCA3E24CE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6666" r="8331" b="5185"/>
          <a:stretch/>
        </p:blipFill>
        <p:spPr bwMode="auto">
          <a:xfrm>
            <a:off x="644435" y="4248051"/>
            <a:ext cx="3539222" cy="24206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F1BC6F3A-D78D-DB75-41DC-1509BD5DA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9" t="4303" r="8341"/>
          <a:stretch/>
        </p:blipFill>
        <p:spPr>
          <a:xfrm>
            <a:off x="418012" y="1828800"/>
            <a:ext cx="4172900" cy="21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86299-B4B0-B6B5-1958-5173EB9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26</a:t>
            </a:fld>
            <a:endParaRPr lang="en-US"/>
          </a:p>
        </p:txBody>
      </p:sp>
      <p:pic>
        <p:nvPicPr>
          <p:cNvPr id="45" name="Picture 44" descr="A diagram of a brain&#10;&#10;Description automatically generated">
            <a:extLst>
              <a:ext uri="{FF2B5EF4-FFF2-40B4-BE49-F238E27FC236}">
                <a16:creationId xmlns:a16="http://schemas.microsoft.com/office/drawing/2014/main" id="{B5F26A1F-159C-D89A-307B-D6C5EE6D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46" y="791086"/>
            <a:ext cx="5009258" cy="500925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012AB9-6F39-51B2-5D1E-084B93BCB88A}"/>
              </a:ext>
            </a:extLst>
          </p:cNvPr>
          <p:cNvSpPr txBox="1"/>
          <p:nvPr/>
        </p:nvSpPr>
        <p:spPr>
          <a:xfrm>
            <a:off x="10094976" y="5893681"/>
            <a:ext cx="193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Imene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Hamaidi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DEEE8-8999-E059-3323-D2B3442A934C}"/>
              </a:ext>
            </a:extLst>
          </p:cNvPr>
          <p:cNvSpPr txBox="1"/>
          <p:nvPr/>
        </p:nvSpPr>
        <p:spPr>
          <a:xfrm>
            <a:off x="587828" y="1921358"/>
            <a:ext cx="6313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a dysregulated methylome modulate the radiosensitivity of different cancer types? [1]</a:t>
            </a:r>
          </a:p>
          <a:p>
            <a:endParaRPr lang="en-US" sz="2400" dirty="0"/>
          </a:p>
          <a:p>
            <a:r>
              <a:rPr lang="en-US" sz="2400" dirty="0"/>
              <a:t>Similar to previous work we have done with HPV16 in HNSC 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AA25F-E14B-EB97-3493-45114B0399B8}"/>
              </a:ext>
            </a:extLst>
          </p:cNvPr>
          <p:cNvSpPr txBox="1"/>
          <p:nvPr/>
        </p:nvSpPr>
        <p:spPr>
          <a:xfrm>
            <a:off x="0" y="5798145"/>
            <a:ext cx="8717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Berglund A, Cheng P, Putney R, Wang MH, </a:t>
            </a:r>
            <a:r>
              <a:rPr lang="en-US" sz="1200" dirty="0" err="1">
                <a:effectLst/>
              </a:rPr>
              <a:t>Hamaidi</a:t>
            </a:r>
            <a:r>
              <a:rPr lang="en-US" sz="1200" dirty="0">
                <a:effectLst/>
              </a:rPr>
              <a:t> I, Yamoah Y, …, Kim S, A dysregulated methylome modulates the radiosensitivity of cancer, </a:t>
            </a:r>
            <a:r>
              <a:rPr lang="en-US" sz="1200" i="1" dirty="0">
                <a:effectLst/>
              </a:rPr>
              <a:t>In revision.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Berglund A, </a:t>
            </a:r>
            <a:r>
              <a:rPr lang="en-US" sz="1200" dirty="0" err="1">
                <a:effectLst/>
              </a:rPr>
              <a:t>Muenyi</a:t>
            </a:r>
            <a:r>
              <a:rPr lang="en-US" sz="1200" dirty="0">
                <a:effectLst/>
              </a:rPr>
              <a:t> C, Siegel EM, </a:t>
            </a:r>
            <a:r>
              <a:rPr lang="en-US" sz="1200" dirty="0" err="1">
                <a:effectLst/>
              </a:rPr>
              <a:t>Ajidahun</a:t>
            </a:r>
            <a:r>
              <a:rPr lang="en-US" sz="1200" dirty="0">
                <a:effectLst/>
              </a:rPr>
              <a:t> A, Eschrich SA, Wong D,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Characterization of epigenomic alterations in HPV16+ head and neck squamous cell carcinomas. </a:t>
            </a:r>
            <a:r>
              <a:rPr lang="en-US" sz="1200" i="1" dirty="0">
                <a:effectLst/>
              </a:rPr>
              <a:t>Cancer Epidemiol Biomarkers </a:t>
            </a:r>
            <a:r>
              <a:rPr lang="en-US" sz="1200" i="1" dirty="0" err="1">
                <a:effectLst/>
              </a:rPr>
              <a:t>Prev</a:t>
            </a:r>
            <a:r>
              <a:rPr lang="en-US" sz="1200" dirty="0">
                <a:effectLst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58283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8F41E-A216-8B68-CE45-7740541B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 for TCGA M450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1586B-BFA2-10A9-5BF9-9FB36D79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36357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RAW IDATS</a:t>
            </a:r>
          </a:p>
          <a:p>
            <a:pPr lvl="1"/>
            <a:r>
              <a:rPr lang="en-US" dirty="0"/>
              <a:t>From GDC</a:t>
            </a:r>
          </a:p>
          <a:p>
            <a:r>
              <a:rPr lang="en-US" dirty="0"/>
              <a:t>Normalized using NOOB [1]</a:t>
            </a:r>
          </a:p>
          <a:p>
            <a:r>
              <a:rPr lang="en-US" dirty="0"/>
              <a:t>Remove duplicate samples</a:t>
            </a:r>
          </a:p>
          <a:p>
            <a:pPr lvl="1"/>
            <a:r>
              <a:rPr lang="en-US" dirty="0"/>
              <a:t>Keep sample with higher tumor purity</a:t>
            </a:r>
          </a:p>
          <a:p>
            <a:r>
              <a:rPr lang="en-US" dirty="0"/>
              <a:t>Add Clinical annotation</a:t>
            </a:r>
          </a:p>
          <a:p>
            <a:pPr lvl="1"/>
            <a:r>
              <a:rPr lang="en-US" dirty="0"/>
              <a:t>PANCAN publication [2]</a:t>
            </a:r>
          </a:p>
          <a:p>
            <a:pPr lvl="1"/>
            <a:r>
              <a:rPr lang="en-US" dirty="0"/>
              <a:t>HPV status [3]</a:t>
            </a:r>
          </a:p>
          <a:p>
            <a:r>
              <a:rPr lang="en-US" dirty="0"/>
              <a:t>Add Survival information [4]</a:t>
            </a:r>
          </a:p>
          <a:p>
            <a:pPr lvl="1"/>
            <a:r>
              <a:rPr lang="en-US"/>
              <a:t>DSS </a:t>
            </a:r>
            <a:r>
              <a:rPr lang="en-US" dirty="0"/>
              <a:t>&amp; PFI</a:t>
            </a:r>
          </a:p>
          <a:p>
            <a:r>
              <a:rPr lang="en-US" dirty="0"/>
              <a:t>Remove masked CpG-probes [5]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68CCF68-E3FC-2423-DFEA-F59604CBFDBC}"/>
              </a:ext>
            </a:extLst>
          </p:cNvPr>
          <p:cNvSpPr txBox="1">
            <a:spLocks/>
          </p:cNvSpPr>
          <p:nvPr/>
        </p:nvSpPr>
        <p:spPr>
          <a:xfrm>
            <a:off x="6324599" y="1825625"/>
            <a:ext cx="5508171" cy="3843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Radiation data</a:t>
            </a:r>
          </a:p>
          <a:p>
            <a:pPr lvl="1"/>
            <a:r>
              <a:rPr lang="en-US" dirty="0"/>
              <a:t>Manually curated by Dr. Kim</a:t>
            </a:r>
          </a:p>
          <a:p>
            <a:r>
              <a:rPr lang="en-US" dirty="0"/>
              <a:t>Divide samples into RT and </a:t>
            </a:r>
            <a:r>
              <a:rPr lang="en-US" dirty="0" err="1"/>
              <a:t>NoRT</a:t>
            </a:r>
            <a:endParaRPr lang="en-US" dirty="0"/>
          </a:p>
          <a:p>
            <a:r>
              <a:rPr lang="en-US" dirty="0"/>
              <a:t> Calculate Survival</a:t>
            </a:r>
          </a:p>
          <a:p>
            <a:pPr lvl="1"/>
            <a:r>
              <a:rPr lang="en-US" dirty="0"/>
              <a:t>M-Values</a:t>
            </a:r>
          </a:p>
          <a:p>
            <a:pPr lvl="1"/>
            <a:r>
              <a:rPr lang="en-US" dirty="0"/>
              <a:t>Cox regression</a:t>
            </a:r>
          </a:p>
          <a:p>
            <a:r>
              <a:rPr lang="en-US" dirty="0"/>
              <a:t>Volcano plots</a:t>
            </a:r>
          </a:p>
          <a:p>
            <a:r>
              <a:rPr lang="en-US" dirty="0"/>
              <a:t>Total amount of hyper methylation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64F6F-AFF1-F027-6EE6-A40D40826F1C}"/>
              </a:ext>
            </a:extLst>
          </p:cNvPr>
          <p:cNvSpPr txBox="1"/>
          <p:nvPr/>
        </p:nvSpPr>
        <p:spPr>
          <a:xfrm>
            <a:off x="636815" y="5669131"/>
            <a:ext cx="11146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Fortin, J.-P.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Functional normalization of 450k methylation array data improves replication in large cancer studies. </a:t>
            </a:r>
            <a:r>
              <a:rPr lang="en-US" sz="1200" i="1" dirty="0">
                <a:effectLst/>
              </a:rPr>
              <a:t>Genome Biology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15</a:t>
            </a:r>
            <a:r>
              <a:rPr lang="en-US" sz="1200" dirty="0">
                <a:effectLst/>
              </a:rPr>
              <a:t>, 503 (2014).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  <a:hlinkClick r:id="rId2"/>
              </a:rPr>
              <a:t>https://gdc.cancer.gov/about-data/publications/pancanatlas</a:t>
            </a:r>
            <a:endParaRPr lang="en-US" sz="1200" dirty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Campbell, J. D.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Genomic, Pathway Network, and Immunologic Features Distinguishing Squamous Carcinomas. </a:t>
            </a:r>
            <a:r>
              <a:rPr lang="en-US" sz="1200" i="1" dirty="0">
                <a:effectLst/>
              </a:rPr>
              <a:t>Cell Rep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23</a:t>
            </a:r>
            <a:r>
              <a:rPr lang="en-US" sz="1200" dirty="0">
                <a:effectLst/>
              </a:rPr>
              <a:t>, 194-212.e6 (2018).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Liu, J. </a:t>
            </a:r>
            <a:r>
              <a:rPr lang="en-US" sz="1200" i="1" dirty="0"/>
              <a:t>et al.</a:t>
            </a:r>
            <a:r>
              <a:rPr lang="en-US" sz="1200" dirty="0"/>
              <a:t> An Integrated TCGA Pan-Cancer Clinical Data Resource to Drive High-Quality Survival Outcome Analytics. </a:t>
            </a:r>
            <a:r>
              <a:rPr lang="en-US" sz="1200" i="1" dirty="0"/>
              <a:t>Cell</a:t>
            </a:r>
            <a:r>
              <a:rPr lang="en-US" sz="1200" dirty="0"/>
              <a:t> </a:t>
            </a:r>
            <a:r>
              <a:rPr lang="en-US" sz="1200" b="1" dirty="0"/>
              <a:t>173</a:t>
            </a:r>
            <a:r>
              <a:rPr lang="en-US" sz="1200" dirty="0"/>
              <a:t>, 400-416.e11 (2018).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Zhou, W., Laird, P. W. &amp; Shen, H. Comprehensive characterization, annotation and innovative use of Infinium DNA methylation </a:t>
            </a:r>
            <a:r>
              <a:rPr lang="en-US" sz="1200" dirty="0" err="1">
                <a:effectLst/>
              </a:rPr>
              <a:t>BeadChip</a:t>
            </a:r>
            <a:r>
              <a:rPr lang="en-US" sz="1200" dirty="0">
                <a:effectLst/>
              </a:rPr>
              <a:t> probes. </a:t>
            </a:r>
            <a:r>
              <a:rPr lang="en-US" sz="1200" i="1" dirty="0">
                <a:effectLst/>
              </a:rPr>
              <a:t>Nucleic Acids Res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45</a:t>
            </a:r>
            <a:r>
              <a:rPr lang="en-US" sz="1200" dirty="0">
                <a:effectLst/>
              </a:rPr>
              <a:t> (2017).</a:t>
            </a:r>
          </a:p>
        </p:txBody>
      </p:sp>
    </p:spTree>
    <p:extLst>
      <p:ext uri="{BB962C8B-B14F-4D97-AF65-F5344CB8AC3E}">
        <p14:creationId xmlns:p14="http://schemas.microsoft.com/office/powerpoint/2010/main" val="3361175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00071-5005-ABCF-E806-219E3E24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664F-DAFD-D945-857A-46FD76DB577E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graph of red and blue dots&#10;&#10;Description automatically generated">
            <a:extLst>
              <a:ext uri="{FF2B5EF4-FFF2-40B4-BE49-F238E27FC236}">
                <a16:creationId xmlns:a16="http://schemas.microsoft.com/office/drawing/2014/main" id="{6C114E76-AD8E-B03C-3145-E7283D42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1" y="1840448"/>
            <a:ext cx="1828800" cy="1989093"/>
          </a:xfrm>
          <a:prstGeom prst="rect">
            <a:avLst/>
          </a:prstGeom>
        </p:spPr>
      </p:pic>
      <p:pic>
        <p:nvPicPr>
          <p:cNvPr id="8" name="Picture 7" descr="A graph of red and blue dots&#10;&#10;Description automatically generated">
            <a:extLst>
              <a:ext uri="{FF2B5EF4-FFF2-40B4-BE49-F238E27FC236}">
                <a16:creationId xmlns:a16="http://schemas.microsoft.com/office/drawing/2014/main" id="{7D0FDB5C-F7DF-A7AB-AA92-5A387043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12" y="1840448"/>
            <a:ext cx="1828800" cy="1989093"/>
          </a:xfrm>
          <a:prstGeom prst="rect">
            <a:avLst/>
          </a:prstGeom>
        </p:spPr>
      </p:pic>
      <p:pic>
        <p:nvPicPr>
          <p:cNvPr id="12" name="Picture 11" descr="A graph of red and blue dots&#10;&#10;Description automatically generated">
            <a:extLst>
              <a:ext uri="{FF2B5EF4-FFF2-40B4-BE49-F238E27FC236}">
                <a16:creationId xmlns:a16="http://schemas.microsoft.com/office/drawing/2014/main" id="{4AB81A41-E895-81E0-76A9-D5F9BD28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583" y="1840448"/>
            <a:ext cx="1828800" cy="1989093"/>
          </a:xfrm>
          <a:prstGeom prst="rect">
            <a:avLst/>
          </a:prstGeom>
        </p:spPr>
      </p:pic>
      <p:pic>
        <p:nvPicPr>
          <p:cNvPr id="14" name="Picture 13" descr="A graph of red and blue dots&#10;&#10;Description automatically generated">
            <a:extLst>
              <a:ext uri="{FF2B5EF4-FFF2-40B4-BE49-F238E27FC236}">
                <a16:creationId xmlns:a16="http://schemas.microsoft.com/office/drawing/2014/main" id="{358A101F-4930-9E79-0852-23A549917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154" y="1840448"/>
            <a:ext cx="1828800" cy="1989093"/>
          </a:xfrm>
          <a:prstGeom prst="rect">
            <a:avLst/>
          </a:prstGeom>
        </p:spPr>
      </p:pic>
      <p:pic>
        <p:nvPicPr>
          <p:cNvPr id="18" name="Picture 17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187E6F55-AA14-9C6C-115E-1DFF6DEAF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9725" y="1840448"/>
            <a:ext cx="1828800" cy="19890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B78E84-5AF7-3ECC-477C-2E49DC7B2FCD}"/>
              </a:ext>
            </a:extLst>
          </p:cNvPr>
          <p:cNvSpPr txBox="1"/>
          <p:nvPr/>
        </p:nvSpPr>
        <p:spPr>
          <a:xfrm>
            <a:off x="1020112" y="1344350"/>
            <a:ext cx="14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HPV(-)HNSCC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027AE-83E8-D61D-D875-8A6BF21723E2}"/>
              </a:ext>
            </a:extLst>
          </p:cNvPr>
          <p:cNvSpPr txBox="1"/>
          <p:nvPr/>
        </p:nvSpPr>
        <p:spPr>
          <a:xfrm>
            <a:off x="3617392" y="132997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840268-3A36-F631-8D29-450A6A828D52}"/>
              </a:ext>
            </a:extLst>
          </p:cNvPr>
          <p:cNvSpPr txBox="1"/>
          <p:nvPr/>
        </p:nvSpPr>
        <p:spPr>
          <a:xfrm>
            <a:off x="5834658" y="1346786"/>
            <a:ext cx="72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FB1454-18BF-396B-906C-B9EB4D7A0807}"/>
              </a:ext>
            </a:extLst>
          </p:cNvPr>
          <p:cNvSpPr txBox="1"/>
          <p:nvPr/>
        </p:nvSpPr>
        <p:spPr>
          <a:xfrm>
            <a:off x="8094263" y="1329975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40A85-8647-07BD-6D41-25566958A3A8}"/>
              </a:ext>
            </a:extLst>
          </p:cNvPr>
          <p:cNvSpPr txBox="1"/>
          <p:nvPr/>
        </p:nvSpPr>
        <p:spPr>
          <a:xfrm>
            <a:off x="10329995" y="1329975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FF7E4-78E2-A89D-9A5F-881A25149C3C}"/>
              </a:ext>
            </a:extLst>
          </p:cNvPr>
          <p:cNvSpPr txBox="1"/>
          <p:nvPr/>
        </p:nvSpPr>
        <p:spPr>
          <a:xfrm rot="16200000">
            <a:off x="-162518" y="2387102"/>
            <a:ext cx="96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99955-44E9-A89C-3FA1-4E646DD99C8F}"/>
              </a:ext>
            </a:extLst>
          </p:cNvPr>
          <p:cNvSpPr txBox="1"/>
          <p:nvPr/>
        </p:nvSpPr>
        <p:spPr>
          <a:xfrm>
            <a:off x="579601" y="4410360"/>
            <a:ext cx="9776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1% CpG-probes are highlighted </a:t>
            </a:r>
          </a:p>
          <a:p>
            <a:endParaRPr lang="en-US" dirty="0"/>
          </a:p>
          <a:p>
            <a:r>
              <a:rPr lang="en-US" dirty="0"/>
              <a:t>Poor clinical response following adjuvant RT was associated with a significantly higher number of hypermethylated probes within the epigenome, most notably in HPV(-)HNSCC with 3975 hypermethylated CpG-probes vs. 239 hypomethylated CpG-probes among the top 1% CpG-probes</a:t>
            </a:r>
          </a:p>
        </p:txBody>
      </p:sp>
    </p:spTree>
    <p:extLst>
      <p:ext uri="{BB962C8B-B14F-4D97-AF65-F5344CB8AC3E}">
        <p14:creationId xmlns:p14="http://schemas.microsoft.com/office/powerpoint/2010/main" val="1839526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37A89-0601-634C-DA3B-EF3A69B2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graph of red and blue dots&#10;&#10;Description automatically generated">
            <a:extLst>
              <a:ext uri="{FF2B5EF4-FFF2-40B4-BE49-F238E27FC236}">
                <a16:creationId xmlns:a16="http://schemas.microsoft.com/office/drawing/2014/main" id="{A2E4B8F8-51A0-F00A-9F7A-68AFAB94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8" y="1031198"/>
            <a:ext cx="1828800" cy="1989093"/>
          </a:xfrm>
          <a:prstGeom prst="rect">
            <a:avLst/>
          </a:prstGeom>
        </p:spPr>
      </p:pic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6C9F55C6-0513-5BD4-27FE-372DD2AE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279" y="1031198"/>
            <a:ext cx="1828800" cy="1989093"/>
          </a:xfrm>
          <a:prstGeom prst="rect">
            <a:avLst/>
          </a:prstGeom>
        </p:spPr>
      </p:pic>
      <p:pic>
        <p:nvPicPr>
          <p:cNvPr id="6" name="Picture 5" descr="A graph of red and blue dots&#10;&#10;Description automatically generated">
            <a:extLst>
              <a:ext uri="{FF2B5EF4-FFF2-40B4-BE49-F238E27FC236}">
                <a16:creationId xmlns:a16="http://schemas.microsoft.com/office/drawing/2014/main" id="{DC68160C-CD6E-12EE-AB96-80FBBFE5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50" y="1031198"/>
            <a:ext cx="1828800" cy="1989093"/>
          </a:xfrm>
          <a:prstGeom prst="rect">
            <a:avLst/>
          </a:prstGeom>
        </p:spPr>
      </p:pic>
      <p:pic>
        <p:nvPicPr>
          <p:cNvPr id="7" name="Picture 6" descr="A graph of red and blue dots&#10;&#10;Description automatically generated">
            <a:extLst>
              <a:ext uri="{FF2B5EF4-FFF2-40B4-BE49-F238E27FC236}">
                <a16:creationId xmlns:a16="http://schemas.microsoft.com/office/drawing/2014/main" id="{BED71DE8-D239-6779-2C0C-6F4FF514D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21" y="1031198"/>
            <a:ext cx="1828800" cy="1989093"/>
          </a:xfrm>
          <a:prstGeom prst="rect">
            <a:avLst/>
          </a:prstGeom>
        </p:spPr>
      </p:pic>
      <p:pic>
        <p:nvPicPr>
          <p:cNvPr id="8" name="Picture 7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A8789508-0336-AB81-B0D6-FC46D7708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992" y="1031198"/>
            <a:ext cx="1828800" cy="1989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578FB1-D735-A51F-0445-A13E8BBEAE40}"/>
              </a:ext>
            </a:extLst>
          </p:cNvPr>
          <p:cNvSpPr txBox="1"/>
          <p:nvPr/>
        </p:nvSpPr>
        <p:spPr>
          <a:xfrm>
            <a:off x="1112379" y="522508"/>
            <a:ext cx="14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HPV(-)HNSCC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073-C9A4-478E-AEA4-9E0098B5414B}"/>
              </a:ext>
            </a:extLst>
          </p:cNvPr>
          <p:cNvSpPr txBox="1"/>
          <p:nvPr/>
        </p:nvSpPr>
        <p:spPr>
          <a:xfrm>
            <a:off x="3709659" y="5207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4F184-C3B9-5297-FA91-BFA8CCD18E61}"/>
              </a:ext>
            </a:extLst>
          </p:cNvPr>
          <p:cNvSpPr txBox="1"/>
          <p:nvPr/>
        </p:nvSpPr>
        <p:spPr>
          <a:xfrm>
            <a:off x="5926925" y="537536"/>
            <a:ext cx="72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SKCM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33EA1-8D66-7F48-0DFF-473BD9958171}"/>
              </a:ext>
            </a:extLst>
          </p:cNvPr>
          <p:cNvSpPr txBox="1"/>
          <p:nvPr/>
        </p:nvSpPr>
        <p:spPr>
          <a:xfrm>
            <a:off x="8186530" y="520725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9D9F2-4209-E760-9E01-5A10EE13BC4D}"/>
              </a:ext>
            </a:extLst>
          </p:cNvPr>
          <p:cNvSpPr txBox="1"/>
          <p:nvPr/>
        </p:nvSpPr>
        <p:spPr>
          <a:xfrm>
            <a:off x="10422262" y="520725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EE76E-314A-582D-C67C-B66491A2BE05}"/>
              </a:ext>
            </a:extLst>
          </p:cNvPr>
          <p:cNvSpPr txBox="1"/>
          <p:nvPr/>
        </p:nvSpPr>
        <p:spPr>
          <a:xfrm rot="16200000">
            <a:off x="-70251" y="1577852"/>
            <a:ext cx="96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RT</a:t>
            </a:r>
          </a:p>
        </p:txBody>
      </p:sp>
      <p:pic>
        <p:nvPicPr>
          <p:cNvPr id="16" name="Picture 15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565E7E32-800C-F387-002D-8732DEA6D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08" y="3444726"/>
            <a:ext cx="1828800" cy="1989093"/>
          </a:xfrm>
          <a:prstGeom prst="rect">
            <a:avLst/>
          </a:prstGeom>
        </p:spPr>
      </p:pic>
      <p:pic>
        <p:nvPicPr>
          <p:cNvPr id="18" name="Picture 17" descr="A graph of red and blue dots&#10;&#10;Description automatically generated">
            <a:extLst>
              <a:ext uri="{FF2B5EF4-FFF2-40B4-BE49-F238E27FC236}">
                <a16:creationId xmlns:a16="http://schemas.microsoft.com/office/drawing/2014/main" id="{09EF20DC-B693-51CD-AFF0-935B05FA8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278" y="3444726"/>
            <a:ext cx="1828800" cy="1973369"/>
          </a:xfrm>
          <a:prstGeom prst="rect">
            <a:avLst/>
          </a:prstGeom>
        </p:spPr>
      </p:pic>
      <p:pic>
        <p:nvPicPr>
          <p:cNvPr id="20" name="Picture 19" descr="A graph of red and blue dots&#10;&#10;Description automatically generated">
            <a:extLst>
              <a:ext uri="{FF2B5EF4-FFF2-40B4-BE49-F238E27FC236}">
                <a16:creationId xmlns:a16="http://schemas.microsoft.com/office/drawing/2014/main" id="{E9F48D02-2088-044C-DBC4-C74C5756D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3777" y="3429002"/>
            <a:ext cx="1828800" cy="1989093"/>
          </a:xfrm>
          <a:prstGeom prst="rect">
            <a:avLst/>
          </a:prstGeom>
        </p:spPr>
      </p:pic>
      <p:pic>
        <p:nvPicPr>
          <p:cNvPr id="22" name="Picture 21" descr="A graph of red and blue dots&#10;&#10;Description automatically generated">
            <a:extLst>
              <a:ext uri="{FF2B5EF4-FFF2-40B4-BE49-F238E27FC236}">
                <a16:creationId xmlns:a16="http://schemas.microsoft.com/office/drawing/2014/main" id="{B0B5ACCE-65EC-06D9-8E5D-0AF6E7C7B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421" y="3429001"/>
            <a:ext cx="1828800" cy="1989093"/>
          </a:xfrm>
          <a:prstGeom prst="rect">
            <a:avLst/>
          </a:prstGeom>
        </p:spPr>
      </p:pic>
      <p:pic>
        <p:nvPicPr>
          <p:cNvPr id="26" name="Picture 25" descr="A graph of red and blue dots&#10;&#10;Description automatically generated">
            <a:extLst>
              <a:ext uri="{FF2B5EF4-FFF2-40B4-BE49-F238E27FC236}">
                <a16:creationId xmlns:a16="http://schemas.microsoft.com/office/drawing/2014/main" id="{5F712CE4-8A35-16BD-A6C0-81AAA60636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992" y="3429000"/>
            <a:ext cx="1828800" cy="19890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EDA911-B556-C23A-62D5-6A89DA0D7E49}"/>
              </a:ext>
            </a:extLst>
          </p:cNvPr>
          <p:cNvSpPr txBox="1"/>
          <p:nvPr/>
        </p:nvSpPr>
        <p:spPr>
          <a:xfrm rot="16200000">
            <a:off x="-208194" y="3861141"/>
            <a:ext cx="123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NoRT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A40C8-9054-ED25-E62F-694C2159AECA}"/>
              </a:ext>
            </a:extLst>
          </p:cNvPr>
          <p:cNvSpPr txBox="1"/>
          <p:nvPr/>
        </p:nvSpPr>
        <p:spPr>
          <a:xfrm>
            <a:off x="671868" y="5913120"/>
            <a:ext cx="1054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hyper-methylation trend is not seen in the No RT cohort</a:t>
            </a:r>
          </a:p>
        </p:txBody>
      </p:sp>
    </p:spTree>
    <p:extLst>
      <p:ext uri="{BB962C8B-B14F-4D97-AF65-F5344CB8AC3E}">
        <p14:creationId xmlns:p14="http://schemas.microsoft.com/office/powerpoint/2010/main" val="364240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08EB17-F2EF-9EDD-9C7A-1FA6F783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questions with increasing complexity and difficulty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81F38B-74DA-C7B2-B8E9-76239257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gene of interest regulated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list of genes regulated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outcome of interest driven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Hey, I have a methylation dataset…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D593-5A6F-8854-FA6C-D0EE88CC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5CEF9-D977-030B-4E1B-2E5D8D30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graph of different colored circles and lines&#10;&#10;Description automatically generated">
            <a:extLst>
              <a:ext uri="{FF2B5EF4-FFF2-40B4-BE49-F238E27FC236}">
                <a16:creationId xmlns:a16="http://schemas.microsoft.com/office/drawing/2014/main" id="{EA97AE30-18B7-CE27-C6C5-3E8B55144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2"/>
          <a:stretch/>
        </p:blipFill>
        <p:spPr>
          <a:xfrm>
            <a:off x="1280160" y="1827530"/>
            <a:ext cx="5307310" cy="320294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3551AF35-5934-893D-8B6C-B9902DB7D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30" y="1907541"/>
            <a:ext cx="2459482" cy="2675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09DDE7-AB2D-493D-BC05-76D2F8178E50}"/>
              </a:ext>
            </a:extLst>
          </p:cNvPr>
          <p:cNvSpPr txBox="1"/>
          <p:nvPr/>
        </p:nvSpPr>
        <p:spPr>
          <a:xfrm>
            <a:off x="8489248" y="1269015"/>
            <a:ext cx="182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 HPV(+)HNSCC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2BCEC-14DF-D792-A7DB-F40FC0365729}"/>
              </a:ext>
            </a:extLst>
          </p:cNvPr>
          <p:cNvSpPr txBox="1"/>
          <p:nvPr/>
        </p:nvSpPr>
        <p:spPr>
          <a:xfrm>
            <a:off x="7508081" y="4582595"/>
            <a:ext cx="42237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Interestingly, the association of a hypermethylated epigenome with poor radiation response was not observed in HPV(+)HNSCC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A4FDF-B887-6909-C18C-DAA8D1B47870}"/>
              </a:ext>
            </a:extLst>
          </p:cNvPr>
          <p:cNvSpPr txBox="1"/>
          <p:nvPr/>
        </p:nvSpPr>
        <p:spPr>
          <a:xfrm rot="16200000">
            <a:off x="149267" y="2874283"/>
            <a:ext cx="2054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itchFamily="2" charset="0"/>
                <a:ea typeface="Symbol"/>
                <a:cs typeface="Symbol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Symbol"/>
                <a:ea typeface="Symbol"/>
                <a:cs typeface="Symbol"/>
              </a:rPr>
              <a:t>S</a:t>
            </a:r>
            <a:r>
              <a:rPr lang="en-US" sz="1200" dirty="0" err="1">
                <a:solidFill>
                  <a:srgbClr val="000000"/>
                </a:solidFill>
                <a:latin typeface="Helvetica" pitchFamily="2" charset="0"/>
                <a:ea typeface="Symbol"/>
                <a:cs typeface="Symbol"/>
              </a:rPr>
              <a:t>Hyper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  <a:ea typeface="Symbol"/>
                <a:cs typeface="Symbol"/>
              </a:rPr>
              <a:t> – </a:t>
            </a:r>
            <a:r>
              <a:rPr lang="en-US" sz="1200" dirty="0" err="1">
                <a:solidFill>
                  <a:srgbClr val="000000"/>
                </a:solidFill>
                <a:latin typeface="Symbol"/>
                <a:ea typeface="Symbol"/>
                <a:cs typeface="Symbol"/>
              </a:rPr>
              <a:t>S</a:t>
            </a:r>
            <a:r>
              <a:rPr lang="en-US" sz="1200" dirty="0" err="1">
                <a:solidFill>
                  <a:srgbClr val="000000"/>
                </a:solidFill>
                <a:latin typeface="Helvetica" pitchFamily="2" charset="0"/>
                <a:ea typeface="Symbol"/>
                <a:cs typeface="Symbol"/>
              </a:rPr>
              <a:t>Hypo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  <a:ea typeface="Symbol"/>
                <a:cs typeface="Symbol"/>
              </a:rPr>
              <a:t>) / </a:t>
            </a:r>
            <a:r>
              <a:rPr lang="en-US" sz="1200" dirty="0" err="1">
                <a:solidFill>
                  <a:srgbClr val="000000"/>
                </a:solidFill>
                <a:latin typeface="Symbol"/>
                <a:ea typeface="Symbol"/>
                <a:cs typeface="Symbol"/>
              </a:rPr>
              <a:t>S</a:t>
            </a:r>
            <a:r>
              <a:rPr lang="en-US" sz="1200" dirty="0" err="1">
                <a:solidFill>
                  <a:srgbClr val="000000"/>
                </a:solidFill>
                <a:latin typeface="Helvetica" pitchFamily="2" charset="0"/>
                <a:ea typeface="Symbol"/>
                <a:cs typeface="Symbol"/>
              </a:rPr>
              <a:t>Total</a:t>
            </a:r>
            <a:endParaRPr lang="en-US" sz="12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CDC63F-5B24-4179-7637-D12A1430B268}"/>
              </a:ext>
            </a:extLst>
          </p:cNvPr>
          <p:cNvSpPr txBox="1"/>
          <p:nvPr/>
        </p:nvSpPr>
        <p:spPr>
          <a:xfrm>
            <a:off x="1412081" y="51365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The measure of balance between hyper- and hypo-methylation where zero indicates equal balance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19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B3AC7-8753-2A91-0F69-6E4F7A3C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19A2F4B-87CD-91DE-623E-3332FAD97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490" y="108856"/>
            <a:ext cx="7463894" cy="653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C56B3-E52A-82E0-19C1-9A9A3C00205D}"/>
              </a:ext>
            </a:extLst>
          </p:cNvPr>
          <p:cNvSpPr txBox="1"/>
          <p:nvPr/>
        </p:nvSpPr>
        <p:spPr>
          <a:xfrm>
            <a:off x="7420253" y="1723255"/>
            <a:ext cx="46672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Global hyper-methylation in TCGA HPV(-)HNSCC and PRAD. Manhattan-like plot with log2 HR value on the y-axis and chromosomal position along the x-axis with color based on log10 cox regression p-value and size based on absolute log2 HR value</a:t>
            </a:r>
          </a:p>
        </p:txBody>
      </p:sp>
    </p:spTree>
    <p:extLst>
      <p:ext uri="{BB962C8B-B14F-4D97-AF65-F5344CB8AC3E}">
        <p14:creationId xmlns:p14="http://schemas.microsoft.com/office/powerpoint/2010/main" val="3863382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1726C-989E-E5E9-29D0-13A27EFE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chart of a number of patients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24C916D6-E1B3-2BBA-0E37-B644C88E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28" y="99785"/>
            <a:ext cx="7347885" cy="63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0F3D-1C2D-6743-E5C8-8C2AF53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EEAB14-E027-7D6A-FE5C-E3EDD8516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73"/>
          <a:stretch/>
        </p:blipFill>
        <p:spPr>
          <a:xfrm>
            <a:off x="300347" y="174171"/>
            <a:ext cx="10255604" cy="58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8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40DF0-B50A-1E20-866B-4281EEA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27E762-1033-43FC-FC31-A15FD4F78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7" y="182880"/>
            <a:ext cx="6740130" cy="5334306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4F6396F-1954-A314-96B9-A1DE2EAD9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4132" y="736745"/>
            <a:ext cx="4928162" cy="2343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2C40F-A02F-6303-353E-44F157ABC0B7}"/>
              </a:ext>
            </a:extLst>
          </p:cNvPr>
          <p:cNvSpPr txBox="1"/>
          <p:nvPr/>
        </p:nvSpPr>
        <p:spPr>
          <a:xfrm>
            <a:off x="6949440" y="3217029"/>
            <a:ext cx="49281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Decitabine, a demethylating agent, </a:t>
            </a:r>
            <a:r>
              <a:rPr lang="en-US" dirty="0" err="1"/>
              <a:t>radiosensitizes</a:t>
            </a:r>
            <a:r>
              <a:rPr lang="en-US" dirty="0"/>
              <a:t> HPV- HNSCC, prostate cancer, and melanoma cell lines</a:t>
            </a:r>
          </a:p>
          <a:p>
            <a:endParaRPr lang="en-US" dirty="0"/>
          </a:p>
          <a:p>
            <a:r>
              <a:rPr lang="en-US" sz="180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Cell viability of WM164 cells following treatment with radiation alone, decitabine alone, or the combination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  <a:p>
            <a:r>
              <a:rPr lang="en-US" dirty="0"/>
              <a:t>Subcutaneous YUMM1.7 tumor growth curves in C57BL/6J mice receiving vehicle, RT alone, Decitabine alone, or the combination RT + Decitabine </a:t>
            </a:r>
          </a:p>
        </p:txBody>
      </p:sp>
    </p:spTree>
    <p:extLst>
      <p:ext uri="{BB962C8B-B14F-4D97-AF65-F5344CB8AC3E}">
        <p14:creationId xmlns:p14="http://schemas.microsoft.com/office/powerpoint/2010/main" val="421380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1050285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Epigenome-wide studies or Hypothesis-generating studies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1566446"/>
            <a:ext cx="8844742" cy="393241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many ways to analyze the data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A limited number of samples</a:t>
            </a:r>
          </a:p>
          <a:p>
            <a:pPr lvl="1"/>
            <a:r>
              <a:rPr lang="en-US" dirty="0"/>
              <a:t>Retrospective cohorts</a:t>
            </a:r>
          </a:p>
          <a:p>
            <a:pPr lvl="1"/>
            <a:r>
              <a:rPr lang="en-US" dirty="0"/>
              <a:t>Additional cell line and mouse work is needed</a:t>
            </a:r>
          </a:p>
          <a:p>
            <a:r>
              <a:rPr lang="en-US" dirty="0"/>
              <a:t>Potential solutions</a:t>
            </a:r>
          </a:p>
          <a:p>
            <a:pPr lvl="1"/>
            <a:r>
              <a:rPr lang="en-US" dirty="0"/>
              <a:t>Keep it simple, ask specific questions</a:t>
            </a:r>
          </a:p>
          <a:p>
            <a:pPr lvl="1"/>
            <a:r>
              <a:rPr lang="en-US" dirty="0"/>
              <a:t>Use additional public datasets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Epigenomic characterization of locally advanced anal cancer: a radiation therapy oncology group 98-11 specimen study. [1]</a:t>
            </a:r>
          </a:p>
          <a:p>
            <a:pPr lvl="1"/>
            <a:r>
              <a:rPr lang="en-US" dirty="0"/>
              <a:t>Genome-wide host methylation profiling of anal and cervical carcinoma [2]</a:t>
            </a:r>
          </a:p>
          <a:p>
            <a:pPr lvl="1"/>
            <a:r>
              <a:rPr lang="en-US" dirty="0"/>
              <a:t>Dysregulation of DNA Methylation and Epigenetic Clocks in Prostate Cancer among Puerto Rican Men [3]</a:t>
            </a:r>
          </a:p>
          <a:p>
            <a:pPr lvl="1"/>
            <a:r>
              <a:rPr lang="en-US" dirty="0"/>
              <a:t>Segregation of HPV-positive Vulvar Neoplastic Lesions by Methylation [4]</a:t>
            </a:r>
          </a:p>
          <a:p>
            <a:pPr lvl="1"/>
            <a:r>
              <a:rPr lang="en-US" dirty="0"/>
              <a:t>Epigenome-wide association study of Prostate Cancer in African American Men identified differentially methylated immune genes and dysregulation of epigenetic clocks [5]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6C41F-FDC2-4876-EC0E-2DDF23F363C8}"/>
              </a:ext>
            </a:extLst>
          </p:cNvPr>
          <p:cNvSpPr txBox="1"/>
          <p:nvPr/>
        </p:nvSpPr>
        <p:spPr>
          <a:xfrm>
            <a:off x="182880" y="5498861"/>
            <a:ext cx="11353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effectLst/>
              </a:rPr>
              <a:t>Siegel EM, Eschrich S, Winter K, Riggs B, Berglund A, </a:t>
            </a:r>
            <a:r>
              <a:rPr lang="en-US" sz="1000" dirty="0" err="1">
                <a:effectLst/>
              </a:rPr>
              <a:t>Ajidahun</a:t>
            </a:r>
            <a:r>
              <a:rPr lang="en-US" sz="1000" dirty="0">
                <a:effectLst/>
              </a:rPr>
              <a:t> A,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Epigenomic characterization of locally advanced anal cancer: a radiation therapy oncology group 98-11 specimen study. </a:t>
            </a:r>
            <a:r>
              <a:rPr lang="en-US" sz="1000" i="1" dirty="0">
                <a:effectLst/>
              </a:rPr>
              <a:t>Dis Colon Rectum</a:t>
            </a:r>
            <a:r>
              <a:rPr lang="en-US" sz="1000" dirty="0">
                <a:effectLst/>
              </a:rPr>
              <a:t> 2014;</a:t>
            </a:r>
            <a:r>
              <a:rPr lang="en-US" sz="1000" b="1" dirty="0">
                <a:effectLst/>
              </a:rPr>
              <a:t>57</a:t>
            </a:r>
            <a:r>
              <a:rPr lang="en-US" sz="1000" dirty="0">
                <a:effectLst/>
              </a:rPr>
              <a:t>:941–57.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Siegel EM, </a:t>
            </a:r>
            <a:r>
              <a:rPr lang="en-US" sz="1000" dirty="0" err="1"/>
              <a:t>Ajidahun</a:t>
            </a:r>
            <a:r>
              <a:rPr lang="en-US" sz="1000" dirty="0"/>
              <a:t> A, Berglund A, Guerrero W, Eschrich S, Putney RM, </a:t>
            </a:r>
            <a:r>
              <a:rPr lang="en-US" sz="1000" i="1" dirty="0"/>
              <a:t>et al.</a:t>
            </a:r>
            <a:r>
              <a:rPr lang="en-US" sz="1000" dirty="0"/>
              <a:t> Genome-wide host methylation profiling of anal and cervical carcinoma. </a:t>
            </a:r>
            <a:r>
              <a:rPr lang="en-US" sz="1000" i="1" dirty="0" err="1"/>
              <a:t>PLoS</a:t>
            </a:r>
            <a:r>
              <a:rPr lang="en-US" sz="1000" i="1" dirty="0"/>
              <a:t> One</a:t>
            </a:r>
            <a:r>
              <a:rPr lang="en-US" sz="1000" dirty="0"/>
              <a:t> 2021;</a:t>
            </a:r>
            <a:r>
              <a:rPr lang="en-US" sz="1000" b="1" dirty="0"/>
              <a:t>16</a:t>
            </a:r>
            <a:r>
              <a:rPr lang="en-US" sz="1000" dirty="0"/>
              <a:t>:e0260857.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/>
              <a:t>Berglund A, Matta J, </a:t>
            </a:r>
            <a:r>
              <a:rPr lang="en-US" sz="1000" dirty="0" err="1"/>
              <a:t>Encarnación</a:t>
            </a:r>
            <a:r>
              <a:rPr lang="en-US" sz="1000" dirty="0"/>
              <a:t>-Medina J, Ortiz-</a:t>
            </a:r>
            <a:r>
              <a:rPr lang="en-US" sz="1000" dirty="0" err="1"/>
              <a:t>Sanchéz</a:t>
            </a:r>
            <a:r>
              <a:rPr lang="en-US" sz="1000" dirty="0"/>
              <a:t> C, </a:t>
            </a:r>
            <a:r>
              <a:rPr lang="en-US" sz="1000" dirty="0" err="1"/>
              <a:t>Dutil</a:t>
            </a:r>
            <a:r>
              <a:rPr lang="en-US" sz="1000" dirty="0"/>
              <a:t> J, Linares R, </a:t>
            </a:r>
            <a:r>
              <a:rPr lang="en-US" sz="1000" i="1" dirty="0"/>
              <a:t>et al.</a:t>
            </a:r>
            <a:r>
              <a:rPr lang="en-US" sz="1000" dirty="0"/>
              <a:t> Dysregulation of DNA Methylation and Epigenetic Clocks in Prostate Cancer among Puerto Rican Men. </a:t>
            </a:r>
            <a:r>
              <a:rPr lang="en-US" sz="1000" i="1" dirty="0"/>
              <a:t>Biomolecules</a:t>
            </a:r>
            <a:r>
              <a:rPr lang="en-US" sz="1000" dirty="0"/>
              <a:t> 2022;</a:t>
            </a:r>
            <a:r>
              <a:rPr lang="en-US" sz="1000" b="1" dirty="0"/>
              <a:t>12</a:t>
            </a:r>
            <a:r>
              <a:rPr lang="en-US" sz="1000" dirty="0"/>
              <a:t>:2.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/>
              <a:t>Ajidahun</a:t>
            </a:r>
            <a:r>
              <a:rPr lang="en-US" sz="1000" dirty="0"/>
              <a:t> A, Berglund A, et al. Segregation of HPV-positive Vulvar Neoplastic Lesions by Methylation, </a:t>
            </a:r>
            <a:r>
              <a:rPr lang="en-US" sz="1000" i="1" dirty="0"/>
              <a:t>Manuscript in preparation 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/>
              <a:t>Berglund A, Yamoah K, Ruiz-</a:t>
            </a:r>
            <a:r>
              <a:rPr lang="en-US" sz="1000" dirty="0" err="1"/>
              <a:t>Deya</a:t>
            </a:r>
            <a:r>
              <a:rPr lang="en-US" sz="1000" dirty="0"/>
              <a:t> G, Matta J, Park J. Epigenome-wide association study of Prostate Cancer in African American Men identified differentially methylated immune genes and dysregulation of epigenetic clocks. </a:t>
            </a:r>
            <a:r>
              <a:rPr lang="en-US" sz="1000" i="1" dirty="0"/>
              <a:t>Submitted</a:t>
            </a:r>
            <a:r>
              <a:rPr lang="en-US" sz="1000" dirty="0"/>
              <a:t>.</a:t>
            </a:r>
            <a:endParaRPr lang="en-US" sz="1000" dirty="0">
              <a:effectLst/>
            </a:endParaRPr>
          </a:p>
        </p:txBody>
      </p:sp>
      <p:pic>
        <p:nvPicPr>
          <p:cNvPr id="7" name="Picture 6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BD9F87B1-52B6-89B2-5956-DB85745D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1" y="903664"/>
            <a:ext cx="2682240" cy="3471134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3273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C23CE-CF8A-C582-6502-11EACAB6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4B4E-EB68-EA06-C213-92D4BA644F3E}"/>
              </a:ext>
            </a:extLst>
          </p:cNvPr>
          <p:cNvSpPr txBox="1">
            <a:spLocks/>
          </p:cNvSpPr>
          <p:nvPr/>
        </p:nvSpPr>
        <p:spPr>
          <a:xfrm>
            <a:off x="6587706" y="697050"/>
            <a:ext cx="4145608" cy="25037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 (Dr. Park)</a:t>
            </a:r>
          </a:p>
          <a:p>
            <a:pPr lvl="1"/>
            <a:r>
              <a:rPr lang="en-US" sz="2400" dirty="0"/>
              <a:t>PCa AA</a:t>
            </a:r>
          </a:p>
          <a:p>
            <a:pPr lvl="2"/>
            <a:r>
              <a:rPr lang="en-US" sz="2000" dirty="0"/>
              <a:t>120 Tumors, 121 Normal</a:t>
            </a:r>
          </a:p>
          <a:p>
            <a:pPr lvl="2"/>
            <a:r>
              <a:rPr lang="en-US" sz="2000" dirty="0"/>
              <a:t>Gleason Grade: </a:t>
            </a:r>
          </a:p>
          <a:p>
            <a:pPr lvl="3"/>
            <a:r>
              <a:rPr lang="en-US" sz="1800" dirty="0"/>
              <a:t>5+6 n=26</a:t>
            </a:r>
          </a:p>
          <a:p>
            <a:pPr lvl="3"/>
            <a:r>
              <a:rPr lang="en-US" sz="1800" dirty="0"/>
              <a:t>7 n=72</a:t>
            </a:r>
          </a:p>
          <a:p>
            <a:pPr lvl="3"/>
            <a:r>
              <a:rPr lang="en-US" sz="1800" dirty="0"/>
              <a:t>8+9 n=22</a:t>
            </a:r>
          </a:p>
          <a:p>
            <a:pPr lvl="1"/>
            <a:r>
              <a:rPr lang="en-US" sz="2400" dirty="0"/>
              <a:t>EPIC methylation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9650D-BED0-BBE8-6CCD-68D0FFA2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" b="2905"/>
          <a:stretch/>
        </p:blipFill>
        <p:spPr>
          <a:xfrm>
            <a:off x="535380" y="45266"/>
            <a:ext cx="5068916" cy="63110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D080F2-EED9-B3A5-A9DB-E7BBF0CBB1E2}"/>
              </a:ext>
            </a:extLst>
          </p:cNvPr>
          <p:cNvSpPr txBox="1">
            <a:spLocks/>
          </p:cNvSpPr>
          <p:nvPr/>
        </p:nvSpPr>
        <p:spPr>
          <a:xfrm>
            <a:off x="6587706" y="3779378"/>
            <a:ext cx="4884966" cy="269457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Analysis</a:t>
            </a:r>
          </a:p>
          <a:p>
            <a:pPr lvl="1"/>
            <a:r>
              <a:rPr lang="en-US" sz="1600" dirty="0"/>
              <a:t>Are immune-related pathways silenced in AA PCa tumors?</a:t>
            </a:r>
          </a:p>
          <a:p>
            <a:pPr lvl="2"/>
            <a:r>
              <a:rPr lang="en-US" sz="1600" dirty="0"/>
              <a:t>Immune synapse genes</a:t>
            </a:r>
          </a:p>
          <a:p>
            <a:pPr lvl="2"/>
            <a:r>
              <a:rPr lang="en-US" sz="1600" dirty="0"/>
              <a:t>STING/cGAS signaling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What are differently methylated?</a:t>
            </a:r>
          </a:p>
          <a:p>
            <a:pPr lvl="2"/>
            <a:r>
              <a:rPr lang="en-US" sz="1600" dirty="0"/>
              <a:t>Genes and/or global trends</a:t>
            </a:r>
          </a:p>
          <a:p>
            <a:pPr lvl="1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150D8-5021-4CC9-E051-79B5E39DD523}"/>
              </a:ext>
            </a:extLst>
          </p:cNvPr>
          <p:cNvSpPr txBox="1"/>
          <p:nvPr/>
        </p:nvSpPr>
        <p:spPr>
          <a:xfrm>
            <a:off x="18862" y="8743890"/>
            <a:ext cx="68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Berglund A, Putney RM, </a:t>
            </a:r>
            <a:r>
              <a:rPr lang="en-US" sz="900" dirty="0" err="1"/>
              <a:t>Hamaidi</a:t>
            </a:r>
            <a:r>
              <a:rPr lang="en-US" sz="900" dirty="0"/>
              <a:t> I, Kim S. Epigenetic dysregulation of immune-related pathways in cancer: bioinformatics tools and visualization. Exp Mol Med. 2021 May;53(5):761–71.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A32E1-2F18-056A-63E8-71C5C1A24BDA}"/>
              </a:ext>
            </a:extLst>
          </p:cNvPr>
          <p:cNvSpPr txBox="1"/>
          <p:nvPr/>
        </p:nvSpPr>
        <p:spPr>
          <a:xfrm>
            <a:off x="154250" y="6290588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</a:rPr>
              <a:t>Berglund A, Putney RM, </a:t>
            </a:r>
            <a:r>
              <a:rPr lang="en-US" sz="1100" dirty="0" err="1">
                <a:effectLst/>
              </a:rPr>
              <a:t>Hamaidi</a:t>
            </a:r>
            <a:r>
              <a:rPr lang="en-US" sz="1100" dirty="0">
                <a:effectLst/>
              </a:rPr>
              <a:t> I, Kim S. Epigenetic dysregulation of immune-related pathways in cancer: bioinformatics tools and visualization. </a:t>
            </a:r>
            <a:r>
              <a:rPr lang="en-US" sz="1100" i="1" dirty="0">
                <a:effectLst/>
              </a:rPr>
              <a:t>Exp Mol Med</a:t>
            </a:r>
            <a:r>
              <a:rPr lang="en-US" sz="1100" dirty="0">
                <a:effectLst/>
              </a:rPr>
              <a:t> 2021;</a:t>
            </a:r>
            <a:r>
              <a:rPr lang="en-US" sz="1100" b="1" dirty="0">
                <a:effectLst/>
              </a:rPr>
              <a:t>53</a:t>
            </a:r>
            <a:r>
              <a:rPr lang="en-US" sz="1100" dirty="0">
                <a:effectLst/>
              </a:rPr>
              <a:t>:761–71</a:t>
            </a:r>
          </a:p>
        </p:txBody>
      </p:sp>
    </p:spTree>
    <p:extLst>
      <p:ext uri="{BB962C8B-B14F-4D97-AF65-F5344CB8AC3E}">
        <p14:creationId xmlns:p14="http://schemas.microsoft.com/office/powerpoint/2010/main" val="3946123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B2111-8F70-B2A1-283E-5FBE7D6D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9" t="9360" r="11428"/>
          <a:stretch/>
        </p:blipFill>
        <p:spPr>
          <a:xfrm>
            <a:off x="7219616" y="97516"/>
            <a:ext cx="3586656" cy="3055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C18DA-11E7-6ADF-3B89-B944F4A9B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4"/>
          <a:stretch/>
        </p:blipFill>
        <p:spPr>
          <a:xfrm>
            <a:off x="7557509" y="3240858"/>
            <a:ext cx="3458850" cy="3461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BECC17-B029-2F52-1DDC-19B5FC1C5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" y="1350787"/>
            <a:ext cx="5604582" cy="5351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FADAA-1CB8-E778-7E57-32426E36E64F}"/>
              </a:ext>
            </a:extLst>
          </p:cNvPr>
          <p:cNvSpPr txBox="1"/>
          <p:nvPr/>
        </p:nvSpPr>
        <p:spPr>
          <a:xfrm>
            <a:off x="102535" y="97516"/>
            <a:ext cx="59934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we identify sample from the same person (different timepoints or Tumor/Normal pairs) </a:t>
            </a:r>
          </a:p>
          <a:p>
            <a:r>
              <a:rPr lang="en-US" sz="2000" dirty="0"/>
              <a:t>There are 59 designed SNP-probes on the EPIC chip</a:t>
            </a:r>
          </a:p>
          <a:p>
            <a:r>
              <a:rPr lang="en-US" sz="1600" dirty="0" err="1">
                <a:effectLst/>
                <a:latin typeface="Courier" pitchFamily="2" charset="0"/>
              </a:rPr>
              <a:t>fh</a:t>
            </a:r>
            <a:r>
              <a:rPr lang="en-US" sz="1600" dirty="0">
                <a:effectLst/>
                <a:latin typeface="Courier" pitchFamily="2" charset="0"/>
              </a:rPr>
              <a:t>=</a:t>
            </a:r>
            <a:r>
              <a:rPr lang="en-US" sz="1600" dirty="0" err="1">
                <a:effectLst/>
                <a:latin typeface="Courier" pitchFamily="2" charset="0"/>
              </a:rPr>
              <a:t>imagesc</a:t>
            </a:r>
            <a:r>
              <a:rPr lang="en-US" sz="1600" dirty="0">
                <a:effectLst/>
                <a:latin typeface="Courier" pitchFamily="2" charset="0"/>
              </a:rPr>
              <a:t>(</a:t>
            </a:r>
            <a:r>
              <a:rPr lang="en-US" sz="1600" dirty="0" err="1">
                <a:effectLst/>
                <a:latin typeface="Courier" pitchFamily="2" charset="0"/>
              </a:rPr>
              <a:t>squareform</a:t>
            </a:r>
            <a:r>
              <a:rPr lang="en-US" sz="1600" dirty="0">
                <a:effectLst/>
                <a:latin typeface="Courier" pitchFamily="2" charset="0"/>
              </a:rPr>
              <a:t>(</a:t>
            </a:r>
            <a:r>
              <a:rPr lang="en-US" sz="1600" dirty="0" err="1">
                <a:effectLst/>
                <a:latin typeface="Courier" pitchFamily="2" charset="0"/>
              </a:rPr>
              <a:t>pdist</a:t>
            </a:r>
            <a:r>
              <a:rPr lang="en-US" sz="1600" dirty="0">
                <a:effectLst/>
                <a:latin typeface="Courier" pitchFamily="2" charset="0"/>
              </a:rPr>
              <a:t>(X',</a:t>
            </a:r>
            <a:r>
              <a:rPr lang="en-US" sz="1600" dirty="0">
                <a:solidFill>
                  <a:srgbClr val="A020F0"/>
                </a:solidFill>
                <a:effectLst/>
                <a:latin typeface="Courier" pitchFamily="2" charset="0"/>
              </a:rPr>
              <a:t>'</a:t>
            </a:r>
            <a:r>
              <a:rPr lang="en-US" sz="1600" dirty="0" err="1">
                <a:solidFill>
                  <a:srgbClr val="A020F0"/>
                </a:solidFill>
                <a:effectLst/>
                <a:latin typeface="Courier" pitchFamily="2" charset="0"/>
              </a:rPr>
              <a:t>euclidean</a:t>
            </a:r>
            <a:r>
              <a:rPr lang="en-US" sz="1600" dirty="0">
                <a:solidFill>
                  <a:srgbClr val="A020F0"/>
                </a:solidFill>
                <a:effectLst/>
                <a:latin typeface="Courier" pitchFamily="2" charset="0"/>
              </a:rPr>
              <a:t>'</a:t>
            </a:r>
            <a:r>
              <a:rPr lang="en-US" sz="1600" dirty="0">
                <a:effectLst/>
                <a:latin typeface="Courier" pitchFamily="2" charset="0"/>
              </a:rPr>
              <a:t>)))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899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32A12-AB2E-25C9-1215-E1ED02E3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6CBD02-8FB9-0E34-C396-A19C57FA3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36" y="207264"/>
            <a:ext cx="6039220" cy="6281394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B5D702-9101-5BA1-360F-08F7E36DB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332" y="136524"/>
            <a:ext cx="6117178" cy="1741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2FDB5-3E38-286F-9547-C83F4F9A2785}"/>
              </a:ext>
            </a:extLst>
          </p:cNvPr>
          <p:cNvSpPr txBox="1"/>
          <p:nvPr/>
        </p:nvSpPr>
        <p:spPr>
          <a:xfrm>
            <a:off x="6525089" y="2234126"/>
            <a:ext cx="53906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Epigenetic changes in immune genes for AA </a:t>
            </a:r>
            <a:r>
              <a:rPr lang="en-US" b="1" dirty="0" err="1"/>
              <a:t>PCa</a:t>
            </a:r>
            <a:r>
              <a:rPr lang="en-US" dirty="0"/>
              <a:t>. (a) Scatter plot of prediction using immune synapse PCA model with adjacent normal tissue in blue and </a:t>
            </a:r>
            <a:r>
              <a:rPr lang="en-US" dirty="0" err="1"/>
              <a:t>PCa</a:t>
            </a:r>
            <a:r>
              <a:rPr lang="en-US" dirty="0"/>
              <a:t> in red. Boxplots of normal and tumor samples for CSG (b) and ICG (c). Several genes show a significant difference in methylation levels for the immune synapse genes </a:t>
            </a:r>
          </a:p>
          <a:p>
            <a:endParaRPr lang="en-US" dirty="0"/>
          </a:p>
          <a:p>
            <a:r>
              <a:rPr lang="en-US" dirty="0"/>
              <a:t>Individual GSM-plots for (d) CD40, (e) Galectin 3, (f) OX40L, and (g) STING. </a:t>
            </a:r>
          </a:p>
          <a:p>
            <a:endParaRPr lang="en-US" dirty="0"/>
          </a:p>
          <a:p>
            <a:r>
              <a:rPr lang="en-US" dirty="0"/>
              <a:t>Boxplots comparing normal vs. tumor for immune cell types with an increased amount in (h) and decreased amount in (</a:t>
            </a:r>
            <a:r>
              <a:rPr lang="en-US" dirty="0" err="1"/>
              <a:t>i</a:t>
            </a:r>
            <a:r>
              <a:rPr lang="en-US" dirty="0"/>
              <a:t>) in tumor compared to normal, </a:t>
            </a:r>
          </a:p>
        </p:txBody>
      </p:sp>
    </p:spTree>
    <p:extLst>
      <p:ext uri="{BB962C8B-B14F-4D97-AF65-F5344CB8AC3E}">
        <p14:creationId xmlns:p14="http://schemas.microsoft.com/office/powerpoint/2010/main" val="372121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BE6BD-9B1A-89F2-0D9D-F0D2838F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92A1D649-B2BC-F869-3D07-8CBDD82CE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93"/>
          <a:stretch/>
        </p:blipFill>
        <p:spPr>
          <a:xfrm>
            <a:off x="594269" y="139064"/>
            <a:ext cx="9452008" cy="5962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ACEC6-36C7-DC38-93DA-0AD52570E6B3}"/>
              </a:ext>
            </a:extLst>
          </p:cNvPr>
          <p:cNvSpPr txBox="1"/>
          <p:nvPr/>
        </p:nvSpPr>
        <p:spPr>
          <a:xfrm>
            <a:off x="4758352" y="6033184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DNase Hypersensitivity CpG-probes (DHS), Open Chromatin probes (OC), Transcription factor binding sites (TFBS). </a:t>
            </a:r>
          </a:p>
        </p:txBody>
      </p:sp>
    </p:spTree>
    <p:extLst>
      <p:ext uri="{BB962C8B-B14F-4D97-AF65-F5344CB8AC3E}">
        <p14:creationId xmlns:p14="http://schemas.microsoft.com/office/powerpoint/2010/main" val="35301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A2DD6-36AB-C8E7-9A61-CB21091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F6EFE-CD55-D2A1-876C-2AEFE4C3B314}"/>
              </a:ext>
            </a:extLst>
          </p:cNvPr>
          <p:cNvSpPr/>
          <p:nvPr/>
        </p:nvSpPr>
        <p:spPr>
          <a:xfrm>
            <a:off x="298449" y="225409"/>
            <a:ext cx="100429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“Epigenetics</a:t>
            </a:r>
            <a:r>
              <a:rPr lang="en-US" sz="3200" dirty="0"/>
              <a:t> is the study of heritable phenotype changes that do not involve alterations in the DNA sequence[1].”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55683-E1A8-3556-430B-AEC554813233}"/>
              </a:ext>
            </a:extLst>
          </p:cNvPr>
          <p:cNvSpPr/>
          <p:nvPr/>
        </p:nvSpPr>
        <p:spPr>
          <a:xfrm>
            <a:off x="146050" y="6283718"/>
            <a:ext cx="8597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00" dirty="0"/>
              <a:t>Dupont C, </a:t>
            </a:r>
            <a:r>
              <a:rPr lang="en-US" sz="1000" dirty="0" err="1"/>
              <a:t>Armant</a:t>
            </a:r>
            <a:r>
              <a:rPr lang="en-US" sz="1000" dirty="0"/>
              <a:t> DR, Brenner CA (2009). "Epigenetics: definition, mechanisms and clinical perspective". Seminars in Reproductive Medicine. 27 (5): 351–57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00" dirty="0" err="1"/>
              <a:t>Henikoff</a:t>
            </a:r>
            <a:r>
              <a:rPr lang="en-US" sz="1000" dirty="0"/>
              <a:t>, S., &amp; </a:t>
            </a:r>
            <a:r>
              <a:rPr lang="en-US" sz="1000" dirty="0" err="1"/>
              <a:t>Greally</a:t>
            </a:r>
            <a:r>
              <a:rPr lang="en-US" sz="1000" dirty="0"/>
              <a:t>, J. M. (2016). Epigenetics, cellular memory and gene regulation. Current biology, 26(14), R644-R648.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D39B11-66A9-9C00-6940-2A6D04325B99}"/>
              </a:ext>
            </a:extLst>
          </p:cNvPr>
          <p:cNvSpPr/>
          <p:nvPr/>
        </p:nvSpPr>
        <p:spPr>
          <a:xfrm>
            <a:off x="298449" y="1552488"/>
            <a:ext cx="106308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“As such, the term ‘</a:t>
            </a:r>
            <a:r>
              <a:rPr lang="en-US" sz="3200" b="1" dirty="0"/>
              <a:t>epigenetics</a:t>
            </a:r>
            <a:r>
              <a:rPr lang="en-US" sz="3200" dirty="0"/>
              <a:t>’ has solid roots in describing how a cell retains memory of past states and perturbations[2].”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03BE4-826F-C654-3B09-E71B276A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2773720"/>
            <a:ext cx="7837279" cy="3251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49C3E4-AEDF-F034-00FF-BE54B3ED1DDD}"/>
              </a:ext>
            </a:extLst>
          </p:cNvPr>
          <p:cNvSpPr/>
          <p:nvPr/>
        </p:nvSpPr>
        <p:spPr>
          <a:xfrm>
            <a:off x="9785966" y="5658082"/>
            <a:ext cx="1709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0000"/>
                </a:solidFill>
                <a:latin typeface="Lucida"/>
              </a:rPr>
              <a:t>/2298/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01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2D2A4-365E-E12F-13B4-E22CED3A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E6426F99-C955-FDD8-4ABF-519024ABA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698" y="280416"/>
            <a:ext cx="9949634" cy="5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98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D501C-ED60-9911-F983-05263B5F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FACA1F-77B8-3FB4-3617-903603B6B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79" y="293243"/>
            <a:ext cx="5118663" cy="2359422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098864-69A0-006F-A745-9A05BF17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4208" y="836221"/>
            <a:ext cx="6445478" cy="5774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87F5C-5BA5-64A5-2E99-B44605D89530}"/>
              </a:ext>
            </a:extLst>
          </p:cNvPr>
          <p:cNvSpPr txBox="1"/>
          <p:nvPr/>
        </p:nvSpPr>
        <p:spPr>
          <a:xfrm>
            <a:off x="272314" y="2927028"/>
            <a:ext cx="4634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Arial" panose="020B0604020202020204" pitchFamily="34" charset="0"/>
              </a:rPr>
              <a:t>Comparing methylation changes in </a:t>
            </a:r>
            <a:r>
              <a:rPr lang="en-US" sz="1800" b="1" i="0" u="none" strike="noStrike" baseline="0" dirty="0" err="1">
                <a:latin typeface="Arial" panose="020B0604020202020204" pitchFamily="34" charset="0"/>
              </a:rPr>
              <a:t>PCa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 AA to European cohorts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78A98-55EF-5B99-BFCB-9513933D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645E3EAD-F827-8044-256F-8D1A8B8E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" y="261831"/>
            <a:ext cx="4983022" cy="1694688"/>
          </a:xfrm>
          <a:prstGeom prst="rect">
            <a:avLst/>
          </a:prstGeom>
        </p:spPr>
      </p:pic>
      <p:pic>
        <p:nvPicPr>
          <p:cNvPr id="4" name="Picture 3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9D0A735C-15AE-D3B7-766D-28CD9892B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3746" y="136525"/>
            <a:ext cx="6535647" cy="6219825"/>
          </a:xfrm>
          <a:prstGeom prst="rect">
            <a:avLst/>
          </a:prstGeom>
        </p:spPr>
      </p:pic>
      <p:pic>
        <p:nvPicPr>
          <p:cNvPr id="5" name="Picture 4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FD2CF8FA-5F97-0A62-1932-0B84B40DC0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160" y="112141"/>
            <a:ext cx="665907" cy="50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B0793-5F48-E270-7538-95CEFD993C7D}"/>
              </a:ext>
            </a:extLst>
          </p:cNvPr>
          <p:cNvSpPr/>
          <p:nvPr/>
        </p:nvSpPr>
        <p:spPr>
          <a:xfrm>
            <a:off x="11204427" y="75564"/>
            <a:ext cx="783081" cy="1862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02DF7-70F9-9238-3FBF-435625CD59CF}"/>
              </a:ext>
            </a:extLst>
          </p:cNvPr>
          <p:cNvSpPr txBox="1"/>
          <p:nvPr/>
        </p:nvSpPr>
        <p:spPr>
          <a:xfrm>
            <a:off x="178806" y="2449892"/>
            <a:ext cx="4103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Methylation changes based of Gleason score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2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8D13-B505-D705-51A3-2C011579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57430F-5D84-EBAB-56DC-80F651558F4C}"/>
              </a:ext>
            </a:extLst>
          </p:cNvPr>
          <p:cNvSpPr txBox="1">
            <a:spLocks/>
          </p:cNvSpPr>
          <p:nvPr/>
        </p:nvSpPr>
        <p:spPr>
          <a:xfrm>
            <a:off x="463296" y="214800"/>
            <a:ext cx="10696977" cy="9434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ea typeface="Times New Roman" panose="02020603050405020304" pitchFamily="18" charset="0"/>
              </a:rPr>
              <a:t>Deconvolute key biological drivers that define subsets of lethal prostate cancer in African American men</a:t>
            </a:r>
            <a:endParaRPr lang="en-US" sz="8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B8F7B-183C-210E-B6B6-31A1AA4A52B6}"/>
              </a:ext>
            </a:extLst>
          </p:cNvPr>
          <p:cNvSpPr txBox="1"/>
          <p:nvPr/>
        </p:nvSpPr>
        <p:spPr>
          <a:xfrm>
            <a:off x="208134" y="1102958"/>
            <a:ext cx="49241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DoD Prostate Cancer Research Program (PCRP)</a:t>
            </a:r>
          </a:p>
          <a:p>
            <a:endParaRPr lang="en-US" dirty="0"/>
          </a:p>
          <a:p>
            <a:r>
              <a:rPr lang="en-US" dirty="0"/>
              <a:t>Data Science Grant, </a:t>
            </a:r>
            <a:r>
              <a:rPr lang="en-US" b="1" dirty="0"/>
              <a:t>Partnering PI </a:t>
            </a:r>
            <a:r>
              <a:rPr lang="en-US" dirty="0"/>
              <a:t>with Dr. Yamoah</a:t>
            </a:r>
          </a:p>
          <a:p>
            <a:endParaRPr lang="en-US" dirty="0"/>
          </a:p>
          <a:p>
            <a:r>
              <a:rPr lang="en-US" dirty="0"/>
              <a:t>All samples come from the CLIA approved Decipher test (22 markers) using the </a:t>
            </a:r>
            <a:r>
              <a:rPr lang="en-US" dirty="0" err="1"/>
              <a:t>Affy</a:t>
            </a:r>
            <a:r>
              <a:rPr lang="en-US" dirty="0"/>
              <a:t> </a:t>
            </a:r>
            <a:r>
              <a:rPr lang="en-US" dirty="0" err="1"/>
              <a:t>HuEx</a:t>
            </a:r>
            <a:r>
              <a:rPr lang="en-US" dirty="0"/>
              <a:t> 1.0 ST array</a:t>
            </a:r>
          </a:p>
        </p:txBody>
      </p:sp>
      <p:pic>
        <p:nvPicPr>
          <p:cNvPr id="6" name="Picture 5" descr="A blue squares with white dots&#10;&#10;Description automatically generated">
            <a:extLst>
              <a:ext uri="{FF2B5EF4-FFF2-40B4-BE49-F238E27FC236}">
                <a16:creationId xmlns:a16="http://schemas.microsoft.com/office/drawing/2014/main" id="{55BFD16C-15BA-EF60-76B4-BBB5141B4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3" t="570" b="-1"/>
          <a:stretch/>
        </p:blipFill>
        <p:spPr>
          <a:xfrm>
            <a:off x="9907260" y="1266751"/>
            <a:ext cx="2076606" cy="2074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37CE21-F352-BBEA-C51D-7ABB028062EE}"/>
              </a:ext>
            </a:extLst>
          </p:cNvPr>
          <p:cNvSpPr txBox="1"/>
          <p:nvPr/>
        </p:nvSpPr>
        <p:spPr>
          <a:xfrm>
            <a:off x="388750" y="5933103"/>
            <a:ext cx="7498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Qin Y, Yi D, Chen X, Guan Y. Deep learning identifies erroneous microarray-based, gene-level conclusions in literature. NAR Genomics and Bioinformatics. 2021 Dec 1;3(4)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76FBA-1090-9086-7C8A-0324C0AA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34" y="3953642"/>
            <a:ext cx="4039345" cy="1910284"/>
          </a:xfrm>
          <a:prstGeom prst="rect">
            <a:avLst/>
          </a:prstGeom>
        </p:spPr>
      </p:pic>
      <p:pic>
        <p:nvPicPr>
          <p:cNvPr id="10" name="Picture 9" descr="A collage of different colored graphs&#10;&#10;Description automatically generated">
            <a:extLst>
              <a:ext uri="{FF2B5EF4-FFF2-40B4-BE49-F238E27FC236}">
                <a16:creationId xmlns:a16="http://schemas.microsoft.com/office/drawing/2014/main" id="{CF586935-13BA-B3C1-D3D4-D786977C71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3322" y="3953642"/>
            <a:ext cx="7498080" cy="1986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19BCE-F692-14D1-082D-C7E6924EE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686" y="1344252"/>
            <a:ext cx="4434824" cy="21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9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D344A-6427-5045-BAFB-C91EF185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2A1DF-ACB5-674C-86AF-4C4FFD71A8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568" y="196850"/>
            <a:ext cx="10375392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Acknowledgment -  All my </a:t>
            </a:r>
            <a:r>
              <a:rPr lang="en-US" b="1" dirty="0"/>
              <a:t>collaborators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F9C7-04BF-8541-B098-D8A3B96813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6053" y="1023112"/>
            <a:ext cx="3947739" cy="4064952"/>
          </a:xfrm>
        </p:spPr>
        <p:txBody>
          <a:bodyPr>
            <a:normAutofit/>
          </a:bodyPr>
          <a:lstStyle/>
          <a:p>
            <a:r>
              <a:rPr lang="en-US" b="1" dirty="0"/>
              <a:t>Dr. Sungjune Kim</a:t>
            </a:r>
          </a:p>
          <a:p>
            <a:r>
              <a:rPr lang="en-US" b="1" dirty="0"/>
              <a:t>Dr. Brook Fridley</a:t>
            </a:r>
          </a:p>
          <a:p>
            <a:r>
              <a:rPr lang="en-US" b="1" dirty="0"/>
              <a:t>Dr. John Cleveland</a:t>
            </a:r>
          </a:p>
          <a:p>
            <a:r>
              <a:rPr lang="en-US" b="1" dirty="0"/>
              <a:t>Dr. Jim </a:t>
            </a:r>
            <a:r>
              <a:rPr lang="en-US" b="1" dirty="0" err="1"/>
              <a:t>Mulé</a:t>
            </a:r>
            <a:endParaRPr lang="en-US" b="1" dirty="0"/>
          </a:p>
          <a:p>
            <a:r>
              <a:rPr lang="en-US" b="1" dirty="0"/>
              <a:t>Prostate &amp; Health Disparities</a:t>
            </a:r>
          </a:p>
          <a:p>
            <a:pPr lvl="1"/>
            <a:r>
              <a:rPr lang="en-US" b="1" dirty="0"/>
              <a:t>Dr. Yong Park</a:t>
            </a:r>
          </a:p>
          <a:p>
            <a:pPr lvl="1"/>
            <a:r>
              <a:rPr lang="en-US" b="1" dirty="0"/>
              <a:t>Dr. Kosj Yamoah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9E867E-4069-6C4C-9E59-BAA66E7FFC38}"/>
              </a:ext>
            </a:extLst>
          </p:cNvPr>
          <p:cNvSpPr txBox="1">
            <a:spLocks/>
          </p:cNvSpPr>
          <p:nvPr/>
        </p:nvSpPr>
        <p:spPr>
          <a:xfrm>
            <a:off x="6692249" y="1023112"/>
            <a:ext cx="4036711" cy="551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GBM</a:t>
            </a:r>
          </a:p>
          <a:p>
            <a:pPr lvl="1"/>
            <a:r>
              <a:rPr lang="en-US" sz="2400" b="1" dirty="0"/>
              <a:t>Dr. Arnie Etame</a:t>
            </a:r>
          </a:p>
          <a:p>
            <a:r>
              <a:rPr lang="en-US" sz="2800" b="1" dirty="0"/>
              <a:t>Epigenetic clocks</a:t>
            </a:r>
          </a:p>
          <a:p>
            <a:pPr lvl="1"/>
            <a:r>
              <a:rPr lang="en-US" sz="2400" b="1" dirty="0"/>
              <a:t>Dr. Jacob </a:t>
            </a:r>
            <a:r>
              <a:rPr lang="en-US" sz="2400" b="1" dirty="0" err="1"/>
              <a:t>Kresovich</a:t>
            </a:r>
            <a:endParaRPr lang="en-US" sz="2400" b="1" dirty="0"/>
          </a:p>
          <a:p>
            <a:pPr lvl="1"/>
            <a:r>
              <a:rPr lang="en-US" sz="2400" b="1" dirty="0"/>
              <a:t>Dr. Anna Giuliano</a:t>
            </a:r>
          </a:p>
          <a:p>
            <a:pPr lvl="1"/>
            <a:r>
              <a:rPr lang="en-US" sz="2400" b="1" dirty="0"/>
              <a:t>Dr. Anna Coghill</a:t>
            </a:r>
          </a:p>
          <a:p>
            <a:r>
              <a:rPr lang="en-US" sz="2800" b="1" dirty="0"/>
              <a:t>Kidney</a:t>
            </a:r>
          </a:p>
          <a:p>
            <a:pPr lvl="1"/>
            <a:r>
              <a:rPr lang="en-US" sz="2400" b="1" dirty="0"/>
              <a:t>Dr. Brandon Manley</a:t>
            </a:r>
          </a:p>
          <a:p>
            <a:r>
              <a:rPr lang="en-US" sz="2800" b="1" dirty="0"/>
              <a:t>Bladder</a:t>
            </a:r>
          </a:p>
          <a:p>
            <a:pPr lvl="1"/>
            <a:r>
              <a:rPr lang="en-US" sz="2400" b="1" dirty="0"/>
              <a:t>Dr. Roger Li</a:t>
            </a:r>
          </a:p>
          <a:p>
            <a:r>
              <a:rPr lang="en-US" sz="2800" b="1" dirty="0"/>
              <a:t>Methylation</a:t>
            </a:r>
          </a:p>
          <a:p>
            <a:pPr lvl="1"/>
            <a:r>
              <a:rPr lang="en-US" sz="2400" b="1" dirty="0"/>
              <a:t>Dr. David Shibata</a:t>
            </a:r>
          </a:p>
          <a:p>
            <a:pPr lvl="1"/>
            <a:r>
              <a:rPr lang="en-US" sz="2400" b="1" dirty="0"/>
              <a:t>Dr. Erin Siegel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B9DD-98BD-56A2-30A1-86E50AF59C31}"/>
              </a:ext>
            </a:extLst>
          </p:cNvPr>
          <p:cNvSpPr txBox="1"/>
          <p:nvPr/>
        </p:nvSpPr>
        <p:spPr>
          <a:xfrm>
            <a:off x="171922" y="591235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The results shown here are based in part upon data generated by the TCGA Research Network: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  <a:hlinkClick r:id="rId2"/>
              </a:rPr>
              <a:t>https://www.cancer.gov/tcga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2235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A4B6A-168B-B0BD-5A1B-FCD0A55C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B0D57-6623-AB1C-850E-309AD1430E1E}"/>
              </a:ext>
            </a:extLst>
          </p:cNvPr>
          <p:cNvSpPr txBox="1"/>
          <p:nvPr/>
        </p:nvSpPr>
        <p:spPr>
          <a:xfrm>
            <a:off x="1487424" y="2450592"/>
            <a:ext cx="8729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240233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833C6-16AD-2518-BFD7-CE4151D2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26E29-8395-E101-73A0-BCFDF4A74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04"/>
          <a:stretch/>
        </p:blipFill>
        <p:spPr>
          <a:xfrm>
            <a:off x="315095" y="0"/>
            <a:ext cx="8569606" cy="6197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0F595-3578-246F-B08C-CB02273624BF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70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D1681-FC34-0C31-57DA-2852CD04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Shot 2016-05-24 at 1.40.43 PM.png">
            <a:extLst>
              <a:ext uri="{FF2B5EF4-FFF2-40B4-BE49-F238E27FC236}">
                <a16:creationId xmlns:a16="http://schemas.microsoft.com/office/drawing/2014/main" id="{E7C2398B-DF74-11C4-C171-25C89214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8" y="450401"/>
            <a:ext cx="8591635" cy="549926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32D73-A57E-FFDB-B9B6-95E69AB4004F}"/>
              </a:ext>
            </a:extLst>
          </p:cNvPr>
          <p:cNvSpPr txBox="1"/>
          <p:nvPr/>
        </p:nvSpPr>
        <p:spPr>
          <a:xfrm>
            <a:off x="3531710" y="-130813"/>
            <a:ext cx="2808778" cy="70788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4000" dirty="0"/>
              <a:t>Methylation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FFBE7-29A9-0FF9-3A1A-412FEDAC805C}"/>
              </a:ext>
            </a:extLst>
          </p:cNvPr>
          <p:cNvSpPr txBox="1"/>
          <p:nvPr/>
        </p:nvSpPr>
        <p:spPr>
          <a:xfrm>
            <a:off x="388750" y="6332698"/>
            <a:ext cx="8756991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200" dirty="0" err="1"/>
              <a:t>Esteller</a:t>
            </a:r>
            <a:r>
              <a:rPr lang="en-US" sz="1200" dirty="0"/>
              <a:t> M. Cancer </a:t>
            </a:r>
            <a:r>
              <a:rPr lang="en-US" sz="1200" dirty="0" err="1"/>
              <a:t>epigenomics</a:t>
            </a:r>
            <a:r>
              <a:rPr lang="en-US" sz="1200" dirty="0"/>
              <a:t>: DNA </a:t>
            </a:r>
            <a:r>
              <a:rPr lang="en-US" sz="1200" dirty="0" err="1"/>
              <a:t>methylomes</a:t>
            </a:r>
            <a:r>
              <a:rPr lang="en-US" sz="1200" dirty="0"/>
              <a:t> and histone-modification maps. Nat Rev Genet. 2007;8(4):286-98.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8EACD-283B-5C77-AAD2-1E516DD33648}"/>
              </a:ext>
            </a:extLst>
          </p:cNvPr>
          <p:cNvSpPr txBox="1"/>
          <p:nvPr/>
        </p:nvSpPr>
        <p:spPr>
          <a:xfrm>
            <a:off x="1116166" y="-24872"/>
            <a:ext cx="14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CpG island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6E8EDD-9D91-39A9-4C13-19589EF9DB0A}"/>
              </a:ext>
            </a:extLst>
          </p:cNvPr>
          <p:cNvCxnSpPr>
            <a:cxnSpLocks/>
          </p:cNvCxnSpPr>
          <p:nvPr/>
        </p:nvCxnSpPr>
        <p:spPr>
          <a:xfrm flipH="1">
            <a:off x="1397278" y="344500"/>
            <a:ext cx="396689" cy="4840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69E8A1-B173-B945-4EC0-08BF7EE0BB92}"/>
              </a:ext>
            </a:extLst>
          </p:cNvPr>
          <p:cNvSpPr txBox="1"/>
          <p:nvPr/>
        </p:nvSpPr>
        <p:spPr>
          <a:xfrm>
            <a:off x="9470571" y="1034143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CpG-sites for each gene</a:t>
            </a:r>
          </a:p>
          <a:p>
            <a:endParaRPr lang="en-US" dirty="0"/>
          </a:p>
          <a:p>
            <a:r>
              <a:rPr lang="en-US" dirty="0"/>
              <a:t>Different parts of the gene structure</a:t>
            </a:r>
          </a:p>
          <a:p>
            <a:endParaRPr lang="en-US" dirty="0"/>
          </a:p>
          <a:p>
            <a:r>
              <a:rPr lang="en-US" dirty="0"/>
              <a:t>Both hyper and hypo methylation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28376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80605-E609-FF93-C819-48F6B0A0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AB285-B8BD-4782-F56F-729B856FE6A0}"/>
              </a:ext>
            </a:extLst>
          </p:cNvPr>
          <p:cNvSpPr txBox="1">
            <a:spLocks/>
          </p:cNvSpPr>
          <p:nvPr/>
        </p:nvSpPr>
        <p:spPr>
          <a:xfrm>
            <a:off x="457199" y="172094"/>
            <a:ext cx="10025743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Illumina's Infinium 27K/450K / </a:t>
            </a:r>
            <a:r>
              <a:rPr lang="en-US" b="1" dirty="0"/>
              <a:t>EPIC/EPICv2</a:t>
            </a:r>
            <a:r>
              <a:rPr lang="en-US" dirty="0"/>
              <a:t> </a:t>
            </a:r>
            <a:r>
              <a:rPr lang="en-US" dirty="0" err="1"/>
              <a:t>HumanMethylation</a:t>
            </a:r>
            <a:r>
              <a:rPr lang="en-US" dirty="0"/>
              <a:t> Array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5AFCD5-5C96-58B2-BE7B-88AB4AF55994}"/>
              </a:ext>
            </a:extLst>
          </p:cNvPr>
          <p:cNvSpPr txBox="1">
            <a:spLocks/>
          </p:cNvSpPr>
          <p:nvPr/>
        </p:nvSpPr>
        <p:spPr>
          <a:xfrm>
            <a:off x="209738" y="1401417"/>
            <a:ext cx="6148803" cy="46321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Illumina methylation array</a:t>
            </a:r>
          </a:p>
          <a:p>
            <a:pPr lvl="1"/>
            <a:r>
              <a:rPr lang="en-US" sz="2000" dirty="0"/>
              <a:t>Two assays</a:t>
            </a:r>
            <a:r>
              <a:rPr lang="en-US" sz="2000" baseline="30000" dirty="0"/>
              <a:t>1</a:t>
            </a:r>
          </a:p>
          <a:p>
            <a:pPr lvl="1"/>
            <a:r>
              <a:rPr lang="en-US" sz="2000" dirty="0"/>
              <a:t>SNP probes, </a:t>
            </a:r>
            <a:r>
              <a:rPr lang="en-US" sz="2000" dirty="0" err="1"/>
              <a:t>rs</a:t>
            </a:r>
            <a:r>
              <a:rPr lang="en-US" sz="2000" dirty="0"/>
              <a:t>-probes</a:t>
            </a:r>
          </a:p>
          <a:p>
            <a:pPr lvl="1"/>
            <a:r>
              <a:rPr lang="en-US" sz="2000" dirty="0"/>
              <a:t>450K: 480K CpG-probes</a:t>
            </a:r>
            <a:r>
              <a:rPr lang="en-US" sz="2000" baseline="30000" dirty="0"/>
              <a:t>2</a:t>
            </a:r>
            <a:r>
              <a:rPr lang="en-US" sz="2000" dirty="0"/>
              <a:t>, TCGA</a:t>
            </a:r>
          </a:p>
          <a:p>
            <a:pPr lvl="1"/>
            <a:r>
              <a:rPr lang="en-US" sz="2000" dirty="0"/>
              <a:t>EPIC: 850K CpG-probes</a:t>
            </a:r>
          </a:p>
          <a:p>
            <a:pPr lvl="1"/>
            <a:r>
              <a:rPr lang="en-US" sz="2000" dirty="0"/>
              <a:t>EPICv2: 920K CpG-probes, somatic mutations, multiple CpG-probes for the same position, </a:t>
            </a:r>
            <a:r>
              <a:rPr lang="en-US" sz="1400" b="1" dirty="0"/>
              <a:t>cg00017461_BC12</a:t>
            </a:r>
            <a:endParaRPr lang="en-US" sz="2000" b="1" dirty="0"/>
          </a:p>
          <a:p>
            <a:r>
              <a:rPr lang="en-US" sz="2400" dirty="0">
                <a:latin typeface="Symbol"/>
                <a:ea typeface="Symbol"/>
                <a:cs typeface="Symbol"/>
              </a:rPr>
              <a:t>b</a:t>
            </a:r>
            <a:r>
              <a:rPr lang="en-US" sz="2400" dirty="0"/>
              <a:t>–value</a:t>
            </a:r>
          </a:p>
          <a:p>
            <a:pPr lvl="1"/>
            <a:r>
              <a:rPr lang="en-US" sz="1800" dirty="0"/>
              <a:t>Degree of methylation</a:t>
            </a:r>
          </a:p>
          <a:p>
            <a:pPr lvl="1"/>
            <a:r>
              <a:rPr lang="en-US" sz="1800" dirty="0"/>
              <a:t>M-value M=log</a:t>
            </a:r>
            <a:r>
              <a:rPr lang="en-US" sz="1800" baseline="-25000" dirty="0"/>
              <a:t>2</a:t>
            </a:r>
            <a:r>
              <a:rPr lang="en-US" sz="1800" dirty="0"/>
              <a:t>(</a:t>
            </a:r>
            <a:r>
              <a:rPr lang="en-US" sz="1800" dirty="0">
                <a:latin typeface="Symbol"/>
                <a:ea typeface="Symbol"/>
                <a:cs typeface="Symbol"/>
              </a:rPr>
              <a:t>b /(1- b))</a:t>
            </a:r>
            <a:endParaRPr lang="en-US" sz="1800" dirty="0"/>
          </a:p>
          <a:p>
            <a:r>
              <a:rPr lang="en-US" sz="2400" dirty="0"/>
              <a:t>Annotation of the probes</a:t>
            </a:r>
          </a:p>
          <a:p>
            <a:pPr lvl="1"/>
            <a:r>
              <a:rPr lang="en-US" sz="1800" dirty="0"/>
              <a:t>Cross hybridization, </a:t>
            </a:r>
            <a:r>
              <a:rPr lang="en-US" sz="2000" dirty="0"/>
              <a:t>SNP sites and other issues</a:t>
            </a:r>
            <a:r>
              <a:rPr lang="en-US" sz="2000" baseline="30000" dirty="0"/>
              <a:t>3,4</a:t>
            </a:r>
            <a:endParaRPr lang="en-US" sz="2000" dirty="0"/>
          </a:p>
          <a:p>
            <a:r>
              <a:rPr lang="en-US" sz="2400" dirty="0"/>
              <a:t>Normalization</a:t>
            </a:r>
          </a:p>
          <a:p>
            <a:pPr lvl="1"/>
            <a:r>
              <a:rPr lang="en-US" sz="2000" dirty="0"/>
              <a:t>Many methods available</a:t>
            </a:r>
          </a:p>
          <a:p>
            <a:r>
              <a:rPr lang="en-US" sz="2400" dirty="0"/>
              <a:t>Usual problems</a:t>
            </a:r>
            <a:r>
              <a:rPr lang="en-US" sz="2400" baseline="30000" dirty="0"/>
              <a:t>5</a:t>
            </a:r>
            <a:endParaRPr lang="en-US" sz="2400" dirty="0"/>
          </a:p>
          <a:p>
            <a:pPr lvl="1"/>
            <a:r>
              <a:rPr lang="en-US" sz="2000" dirty="0"/>
              <a:t>Batch effects</a:t>
            </a:r>
          </a:p>
          <a:p>
            <a:pPr lvl="1"/>
            <a:r>
              <a:rPr lang="en-US" sz="2000" dirty="0"/>
              <a:t>How to interpret the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668C05-D891-CB59-2D5C-25CC503A7E9C}"/>
              </a:ext>
            </a:extLst>
          </p:cNvPr>
          <p:cNvSpPr/>
          <p:nvPr/>
        </p:nvSpPr>
        <p:spPr>
          <a:xfrm>
            <a:off x="1" y="6096384"/>
            <a:ext cx="8916895" cy="63094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Dedeurwaerder</a:t>
            </a:r>
            <a:r>
              <a:rPr lang="en-US" sz="700" dirty="0"/>
              <a:t> S, et al: </a:t>
            </a:r>
            <a:r>
              <a:rPr lang="en-US" sz="700" b="1" dirty="0"/>
              <a:t>Evaluation of the Infinium Methylation 450K technology.</a:t>
            </a:r>
            <a:r>
              <a:rPr lang="en-US" sz="700" dirty="0"/>
              <a:t> </a:t>
            </a:r>
            <a:r>
              <a:rPr lang="en-US" sz="700" i="1" dirty="0"/>
              <a:t>Epigenomics </a:t>
            </a:r>
            <a:r>
              <a:rPr lang="en-US" sz="700" dirty="0"/>
              <a:t>2011, </a:t>
            </a:r>
            <a:r>
              <a:rPr lang="en-US" sz="700" b="1" dirty="0"/>
              <a:t>3:</a:t>
            </a:r>
            <a:r>
              <a:rPr lang="en-US" sz="700" dirty="0"/>
              <a:t>771-784.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Bibikova</a:t>
            </a:r>
            <a:r>
              <a:rPr lang="en-US" sz="700" dirty="0"/>
              <a:t> M, et al: </a:t>
            </a:r>
            <a:r>
              <a:rPr lang="en-US" sz="700" b="1" dirty="0"/>
              <a:t>High density DNA methylation array with single CpG site resolution.</a:t>
            </a:r>
            <a:r>
              <a:rPr lang="en-US" sz="700" dirty="0"/>
              <a:t> </a:t>
            </a:r>
            <a:r>
              <a:rPr lang="en-US" sz="700" i="1" dirty="0"/>
              <a:t>Genomics </a:t>
            </a:r>
            <a:r>
              <a:rPr lang="en-US" sz="700" dirty="0"/>
              <a:t>2011, </a:t>
            </a:r>
            <a:r>
              <a:rPr lang="en-US" sz="700" b="1" dirty="0"/>
              <a:t>98:</a:t>
            </a:r>
            <a:r>
              <a:rPr lang="en-US" sz="700" dirty="0"/>
              <a:t>288-295.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Chen Y-a, et al: </a:t>
            </a:r>
            <a:r>
              <a:rPr lang="en-US" sz="700" b="1" dirty="0"/>
              <a:t>Discovery of cross-reactive probes and polymorphic </a:t>
            </a:r>
            <a:r>
              <a:rPr lang="en-US" sz="700" b="1" dirty="0" err="1"/>
              <a:t>CpGs</a:t>
            </a:r>
            <a:r>
              <a:rPr lang="en-US" sz="700" b="1" dirty="0"/>
              <a:t> in the Illumina Infinium HumanMethylation450 microarray.</a:t>
            </a:r>
            <a:r>
              <a:rPr lang="en-US" sz="700" dirty="0"/>
              <a:t> </a:t>
            </a:r>
            <a:r>
              <a:rPr lang="en-US" sz="700" i="1" dirty="0"/>
              <a:t>Epigenetics </a:t>
            </a:r>
            <a:r>
              <a:rPr lang="en-US" sz="700" dirty="0"/>
              <a:t>2013, </a:t>
            </a:r>
            <a:r>
              <a:rPr lang="en-US" sz="700" b="1" dirty="0"/>
              <a:t>8:</a:t>
            </a:r>
            <a:r>
              <a:rPr lang="en-US" sz="700" dirty="0"/>
              <a:t>203-209.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Price EM, et al: </a:t>
            </a:r>
            <a:r>
              <a:rPr lang="en-US" sz="700" b="1" dirty="0"/>
              <a:t>Additional annotation enhances potential for biologically-relevant analysis of the </a:t>
            </a:r>
            <a:r>
              <a:rPr lang="en-US" sz="700" b="1" dirty="0" err="1"/>
              <a:t>Illumina</a:t>
            </a:r>
            <a:r>
              <a:rPr lang="en-US" sz="700" b="1" dirty="0"/>
              <a:t> </a:t>
            </a:r>
            <a:r>
              <a:rPr lang="en-US" sz="700" b="1" dirty="0" err="1"/>
              <a:t>Infinium</a:t>
            </a:r>
            <a:r>
              <a:rPr lang="en-US" sz="700" b="1" dirty="0"/>
              <a:t> HumanMethylation450 </a:t>
            </a:r>
            <a:r>
              <a:rPr lang="en-US" sz="700" b="1" dirty="0" err="1"/>
              <a:t>BeadChip</a:t>
            </a:r>
            <a:r>
              <a:rPr lang="en-US" sz="700" b="1" dirty="0"/>
              <a:t> array.</a:t>
            </a:r>
            <a:r>
              <a:rPr lang="en-US" sz="700" dirty="0"/>
              <a:t> </a:t>
            </a:r>
            <a:r>
              <a:rPr lang="en-US" sz="700" i="1" dirty="0"/>
              <a:t>Epigenetics &amp; Chromatin </a:t>
            </a:r>
            <a:r>
              <a:rPr lang="en-US" sz="700" dirty="0"/>
              <a:t>2013, </a:t>
            </a:r>
            <a:r>
              <a:rPr lang="en-US" sz="700" b="1" dirty="0"/>
              <a:t>6:</a:t>
            </a:r>
            <a:r>
              <a:rPr lang="en-US" sz="700" dirty="0"/>
              <a:t>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Harper KN, et al: </a:t>
            </a:r>
            <a:r>
              <a:rPr lang="en-US" sz="700" b="1" dirty="0"/>
              <a:t>Batch Effects and Pathway Analysis: Two Potential Perils in Cancer Studies Involving DNA Methylation Array Analysis.</a:t>
            </a:r>
            <a:r>
              <a:rPr lang="en-US" sz="700" dirty="0"/>
              <a:t> </a:t>
            </a:r>
            <a:r>
              <a:rPr lang="en-US" sz="700" i="1" dirty="0"/>
              <a:t>Cancer Epidemiology Biomarkers &amp; Prevention </a:t>
            </a:r>
            <a:r>
              <a:rPr lang="en-US" sz="700" dirty="0"/>
              <a:t>2013, </a:t>
            </a:r>
            <a:r>
              <a:rPr lang="en-US" sz="700" b="1" dirty="0"/>
              <a:t>22:</a:t>
            </a:r>
            <a:r>
              <a:rPr lang="en-US" sz="700" dirty="0"/>
              <a:t>1052-1060.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A1D5D-54BB-5BA3-509A-037842E45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8" r="2059"/>
          <a:stretch/>
        </p:blipFill>
        <p:spPr>
          <a:xfrm>
            <a:off x="6490177" y="1233552"/>
            <a:ext cx="5570187" cy="492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C347C-ADAF-A7D3-FFE3-549F00E0F70D}"/>
              </a:ext>
            </a:extLst>
          </p:cNvPr>
          <p:cNvSpPr txBox="1"/>
          <p:nvPr/>
        </p:nvSpPr>
        <p:spPr>
          <a:xfrm>
            <a:off x="7889801" y="6161700"/>
            <a:ext cx="4302199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200" dirty="0"/>
              <a:t>Taken from </a:t>
            </a:r>
            <a:r>
              <a:rPr lang="en-US" sz="1200" dirty="0" err="1"/>
              <a:t>Dedeurwaerder</a:t>
            </a:r>
            <a:r>
              <a:rPr lang="en-US" sz="1200" dirty="0"/>
              <a:t> S, et al. </a:t>
            </a:r>
            <a:r>
              <a:rPr lang="en-US" sz="1200" i="1" dirty="0" err="1"/>
              <a:t>Epigenomics</a:t>
            </a:r>
            <a:r>
              <a:rPr lang="en-US" sz="1200" i="1" dirty="0"/>
              <a:t> </a:t>
            </a:r>
            <a:r>
              <a:rPr lang="en-US" sz="1200" dirty="0"/>
              <a:t>2011, </a:t>
            </a:r>
            <a:r>
              <a:rPr lang="en-US" sz="1200" b="1" dirty="0"/>
              <a:t>3:</a:t>
            </a:r>
            <a:r>
              <a:rPr lang="en-US" sz="1200" dirty="0"/>
              <a:t>771-784.</a:t>
            </a:r>
          </a:p>
        </p:txBody>
      </p:sp>
    </p:spTree>
    <p:extLst>
      <p:ext uri="{BB962C8B-B14F-4D97-AF65-F5344CB8AC3E}">
        <p14:creationId xmlns:p14="http://schemas.microsoft.com/office/powerpoint/2010/main" val="17667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59B7-F61C-07C6-EA9E-4362218C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6F0E2-8280-9139-D64C-CA7A8900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14" y="1325563"/>
            <a:ext cx="4969550" cy="4969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742880-DE77-9DA2-66F2-5E85CB5919FE}"/>
              </a:ext>
            </a:extLst>
          </p:cNvPr>
          <p:cNvSpPr/>
          <p:nvPr/>
        </p:nvSpPr>
        <p:spPr>
          <a:xfrm>
            <a:off x="547141" y="6447752"/>
            <a:ext cx="1164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Xia T, et al. Deregulation of STING Signaling in Colorectal Carcinoma Constrains DNA Damage Responses and Correlates With </a:t>
            </a:r>
            <a:r>
              <a:rPr lang="en-US" sz="1200" dirty="0" err="1"/>
              <a:t>Tumorigenesis</a:t>
            </a:r>
            <a:r>
              <a:rPr lang="en-US" sz="1200" dirty="0"/>
              <a:t>. Cell reports 2016;14:282-97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4C5ADD-D885-F0C0-641E-8640B7E0F052}"/>
              </a:ext>
            </a:extLst>
          </p:cNvPr>
          <p:cNvSpPr txBox="1">
            <a:spLocks/>
          </p:cNvSpPr>
          <p:nvPr/>
        </p:nvSpPr>
        <p:spPr>
          <a:xfrm>
            <a:off x="1285041" y="0"/>
            <a:ext cx="8969302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Are </a:t>
            </a:r>
            <a:r>
              <a:rPr lang="en-US" sz="3600" i="1" dirty="0"/>
              <a:t>STING</a:t>
            </a:r>
            <a:r>
              <a:rPr lang="en-US" sz="3600" dirty="0"/>
              <a:t> and </a:t>
            </a:r>
            <a:r>
              <a:rPr lang="en-US" sz="3600" i="1" dirty="0"/>
              <a:t>cGAS</a:t>
            </a:r>
            <a:r>
              <a:rPr lang="en-US" sz="3600" dirty="0"/>
              <a:t> epigenetically regulated across different tumor types?</a:t>
            </a:r>
          </a:p>
        </p:txBody>
      </p:sp>
    </p:spTree>
    <p:extLst>
      <p:ext uri="{BB962C8B-B14F-4D97-AF65-F5344CB8AC3E}">
        <p14:creationId xmlns:p14="http://schemas.microsoft.com/office/powerpoint/2010/main" val="405698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2BB2-5B83-EB20-6F4F-B67B7DF3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31FBF-15E8-6E5E-D423-023A20719962}"/>
              </a:ext>
            </a:extLst>
          </p:cNvPr>
          <p:cNvSpPr txBox="1">
            <a:spLocks/>
          </p:cNvSpPr>
          <p:nvPr/>
        </p:nvSpPr>
        <p:spPr>
          <a:xfrm>
            <a:off x="186447" y="365126"/>
            <a:ext cx="8869321" cy="7578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/>
              <a:t>How do we visualize methylation data?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9773F-B453-A05C-300B-731C4807168C}"/>
              </a:ext>
            </a:extLst>
          </p:cNvPr>
          <p:cNvSpPr txBox="1">
            <a:spLocks/>
          </p:cNvSpPr>
          <p:nvPr/>
        </p:nvSpPr>
        <p:spPr>
          <a:xfrm>
            <a:off x="132352" y="1488743"/>
            <a:ext cx="8779038" cy="33203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gene is represented by many CpG-probes</a:t>
            </a:r>
          </a:p>
          <a:p>
            <a:pPr lvl="1"/>
            <a:r>
              <a:rPr lang="en-US" dirty="0"/>
              <a:t>Probe Id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CpG-Islands</a:t>
            </a:r>
          </a:p>
          <a:p>
            <a:pPr lvl="1"/>
            <a:r>
              <a:rPr lang="en-US" dirty="0"/>
              <a:t>Where in the gene-body</a:t>
            </a:r>
          </a:p>
          <a:p>
            <a:pPr lvl="1"/>
            <a:r>
              <a:rPr lang="en-US" dirty="0"/>
              <a:t>5 – 10,000 samples</a:t>
            </a:r>
          </a:p>
          <a:p>
            <a:pPr lvl="1"/>
            <a:r>
              <a:rPr lang="en-US" dirty="0"/>
              <a:t>Group comparison </a:t>
            </a:r>
          </a:p>
          <a:p>
            <a:r>
              <a:rPr lang="en-US" dirty="0"/>
              <a:t>Additional questions</a:t>
            </a:r>
          </a:p>
          <a:p>
            <a:pPr lvl="1"/>
            <a:r>
              <a:rPr lang="en-US" dirty="0"/>
              <a:t>Correlation between probes</a:t>
            </a:r>
          </a:p>
          <a:p>
            <a:pPr lvl="1"/>
            <a:r>
              <a:rPr lang="en-US" dirty="0"/>
              <a:t>Correlation to gene-expression levels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DF587C9-8B63-216A-E577-45EF07D8A10D}"/>
              </a:ext>
            </a:extLst>
          </p:cNvPr>
          <p:cNvSpPr/>
          <p:nvPr/>
        </p:nvSpPr>
        <p:spPr>
          <a:xfrm>
            <a:off x="5034504" y="1816114"/>
            <a:ext cx="369651" cy="1720734"/>
          </a:xfrm>
          <a:prstGeom prst="rightBrace">
            <a:avLst>
              <a:gd name="adj1" fmla="val 45175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6DF02-21CE-A3D8-F4D6-060EA2799B1E}"/>
              </a:ext>
            </a:extLst>
          </p:cNvPr>
          <p:cNvSpPr txBox="1"/>
          <p:nvPr/>
        </p:nvSpPr>
        <p:spPr>
          <a:xfrm>
            <a:off x="5404156" y="2262472"/>
            <a:ext cx="3507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 Structure Methylation (GSM) plot</a:t>
            </a:r>
            <a:r>
              <a:rPr lang="en-US" sz="2400" baseline="30000" dirty="0">
                <a:solidFill>
                  <a:srgbClr val="FF0000"/>
                </a:solidFill>
              </a:rPr>
              <a:t>1-6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D4983F-B7EA-406F-627B-65E48F4B1184}"/>
              </a:ext>
            </a:extLst>
          </p:cNvPr>
          <p:cNvSpPr/>
          <p:nvPr/>
        </p:nvSpPr>
        <p:spPr>
          <a:xfrm>
            <a:off x="0" y="5108379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Siegel EM, Eschrich S, Winter K, Riggs B,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et al. Epigenomic Characterization of Locally Advanced Anal Cancer: A Radiation Therapy Oncology Group 98-11 Specimen Study. Dis Colon Rectum.  2014 Aug;57(8):941-57. PMCID: PMC4100249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Wu Q,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Wang D, MacAulay RJ,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JJ,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Etame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AB. Paradoxical epigenetic regulation of XAF1 mediates plasticity towards adaptive resistance evolution in MGMT-methylated glioblastoma. Sci Rep. 2019 Oct 1;9(1):14072. PMCID: PMC6773736.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Mills M,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Hamaidi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J, Kim S. Methylation of immune synapse genes modulates tumor immunogenicity. J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Clin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Invest. 2020 Feb 3;130(2):974-980. PMCID: PMC6994116.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Berglund, A. 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. et al. Accessible Pipeline for Translational Research Using TCGA: Examples of Relating Gene Mechanism to Disease-Specific Outcomes. Methods Mol. Biol. 2194, 127–142 (2021).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Hamaidi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I, Kim S. Epigenetic dysregulation of immune-related pathways in cancer: bioinformatics tools and visualization. Exp Mol Med 2021;53:761–71</a:t>
            </a:r>
          </a:p>
        </p:txBody>
      </p:sp>
    </p:spTree>
    <p:extLst>
      <p:ext uri="{BB962C8B-B14F-4D97-AF65-F5344CB8AC3E}">
        <p14:creationId xmlns:p14="http://schemas.microsoft.com/office/powerpoint/2010/main" val="396241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25DD-A5B5-6BFC-5ACC-891FDDEC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18E907-BA13-6DC6-6275-AE731A99C9A2}"/>
              </a:ext>
            </a:extLst>
          </p:cNvPr>
          <p:cNvGrpSpPr/>
          <p:nvPr/>
        </p:nvGrpSpPr>
        <p:grpSpPr>
          <a:xfrm>
            <a:off x="0" y="0"/>
            <a:ext cx="9122610" cy="5652268"/>
            <a:chOff x="21390" y="36086"/>
            <a:chExt cx="11139096" cy="6489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8EB362-D87D-5520-7C3D-013A8F38D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5"/>
            <a:stretch/>
          </p:blipFill>
          <p:spPr>
            <a:xfrm>
              <a:off x="840641" y="870385"/>
              <a:ext cx="8030710" cy="53014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4D01D-3D32-E7B5-ADA2-06CA2A9D64BF}"/>
                </a:ext>
              </a:extLst>
            </p:cNvPr>
            <p:cNvSpPr txBox="1"/>
            <p:nvPr/>
          </p:nvSpPr>
          <p:spPr>
            <a:xfrm rot="2195546">
              <a:off x="874351" y="370546"/>
              <a:ext cx="121219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CpG-island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BBB89-8D25-D84E-DEFF-56829E78D2FE}"/>
                </a:ext>
              </a:extLst>
            </p:cNvPr>
            <p:cNvSpPr txBox="1"/>
            <p:nvPr/>
          </p:nvSpPr>
          <p:spPr>
            <a:xfrm>
              <a:off x="2036800" y="224055"/>
              <a:ext cx="1016099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Gene</a:t>
              </a:r>
            </a:p>
            <a:p>
              <a:r>
                <a:rPr lang="en-US" sz="1400" b="1" dirty="0"/>
                <a:t>Body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2B8BA8-B258-0B6D-282F-13D7EA41E363}"/>
                </a:ext>
              </a:extLst>
            </p:cNvPr>
            <p:cNvSpPr txBox="1"/>
            <p:nvPr/>
          </p:nvSpPr>
          <p:spPr>
            <a:xfrm>
              <a:off x="5894549" y="616470"/>
              <a:ext cx="1076833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Box-plots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B741C-9D11-8BBC-0988-1AB8C1B09D0F}"/>
                </a:ext>
              </a:extLst>
            </p:cNvPr>
            <p:cNvSpPr txBox="1"/>
            <p:nvPr/>
          </p:nvSpPr>
          <p:spPr>
            <a:xfrm>
              <a:off x="21390" y="2331555"/>
              <a:ext cx="1034257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Genomic</a:t>
              </a:r>
            </a:p>
            <a:p>
              <a:r>
                <a:rPr lang="en-US" sz="1400" b="1" dirty="0"/>
                <a:t>location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5650C2-628B-2D70-24CD-9E10CC528BA1}"/>
                </a:ext>
              </a:extLst>
            </p:cNvPr>
            <p:cNvSpPr/>
            <p:nvPr/>
          </p:nvSpPr>
          <p:spPr>
            <a:xfrm>
              <a:off x="5026606" y="5544028"/>
              <a:ext cx="1044517" cy="330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β-value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0195F-5299-FD4A-716A-C0403E2AB0BF}"/>
                </a:ext>
              </a:extLst>
            </p:cNvPr>
            <p:cNvSpPr txBox="1"/>
            <p:nvPr/>
          </p:nvSpPr>
          <p:spPr>
            <a:xfrm>
              <a:off x="8695140" y="1835764"/>
              <a:ext cx="107792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Probe Ids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5407B-7B23-977F-042F-B54B1BB21369}"/>
                </a:ext>
              </a:extLst>
            </p:cNvPr>
            <p:cNvCxnSpPr>
              <a:cxnSpLocks/>
            </p:cNvCxnSpPr>
            <p:nvPr/>
          </p:nvCxnSpPr>
          <p:spPr>
            <a:xfrm>
              <a:off x="8613681" y="4876800"/>
              <a:ext cx="0" cy="3189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04B078-C444-1508-95B7-DCE5ACCB9DDC}"/>
                </a:ext>
              </a:extLst>
            </p:cNvPr>
            <p:cNvSpPr txBox="1"/>
            <p:nvPr/>
          </p:nvSpPr>
          <p:spPr>
            <a:xfrm>
              <a:off x="8578241" y="4848448"/>
              <a:ext cx="2582245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Distance dependent (log)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97ACEE-7B31-AA38-3A30-C353EB326AD7}"/>
                </a:ext>
              </a:extLst>
            </p:cNvPr>
            <p:cNvSpPr txBox="1"/>
            <p:nvPr/>
          </p:nvSpPr>
          <p:spPr>
            <a:xfrm>
              <a:off x="7945190" y="362554"/>
              <a:ext cx="246426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16 CpG-probes for </a:t>
              </a:r>
              <a:r>
                <a:rPr lang="en-US" sz="1400" b="1" i="1" dirty="0" err="1"/>
                <a:t>cGAS</a:t>
              </a:r>
              <a:endParaRPr lang="en-US" sz="1400" b="1" i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D9063-10D7-DA36-EB50-F0179A8D652E}"/>
                </a:ext>
              </a:extLst>
            </p:cNvPr>
            <p:cNvSpPr txBox="1"/>
            <p:nvPr/>
          </p:nvSpPr>
          <p:spPr>
            <a:xfrm>
              <a:off x="7464866" y="6102574"/>
              <a:ext cx="191764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100% methylation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74E1D9-A626-B1A3-FC04-CFE7CDFC8CEB}"/>
                </a:ext>
              </a:extLst>
            </p:cNvPr>
            <p:cNvSpPr txBox="1"/>
            <p:nvPr/>
          </p:nvSpPr>
          <p:spPr>
            <a:xfrm>
              <a:off x="1195001" y="6171863"/>
              <a:ext cx="1683602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0% methylation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25D31-4C83-1A04-879E-48A670EEC2BC}"/>
                </a:ext>
              </a:extLst>
            </p:cNvPr>
            <p:cNvSpPr/>
            <p:nvPr/>
          </p:nvSpPr>
          <p:spPr>
            <a:xfrm>
              <a:off x="4531992" y="36086"/>
              <a:ext cx="1366080" cy="697269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r>
                <a:rPr lang="en-US" sz="3200" i="1" dirty="0" err="1"/>
                <a:t>cGAS</a:t>
              </a:r>
              <a:endParaRPr lang="en-US" sz="3200" i="1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09AD30-B0B8-06EB-A54B-8F5DFF55A636}"/>
              </a:ext>
            </a:extLst>
          </p:cNvPr>
          <p:cNvSpPr/>
          <p:nvPr/>
        </p:nvSpPr>
        <p:spPr>
          <a:xfrm>
            <a:off x="59267" y="6327931"/>
            <a:ext cx="9160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Konno H, Yamauchi S, Berglund A, Putney RM, </a:t>
            </a:r>
            <a:r>
              <a:rPr lang="en-US" sz="1000" dirty="0" err="1">
                <a:latin typeface="Arial" panose="020B0604020202020204" pitchFamily="34" charset="0"/>
                <a:ea typeface="Times New Roman" panose="02020603050405020304" pitchFamily="18" charset="0"/>
              </a:rPr>
              <a:t>Mulé</a:t>
            </a:r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 JJ, Barber GN. Suppression of STING signaling through epigenetic silencing and missense mutation impedes DNA damage mediated cytokine production. Oncogene. 2018 Apr;37(15):2037-2051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63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4">
      <a:dk1>
        <a:srgbClr val="052F6D"/>
      </a:dk1>
      <a:lt1>
        <a:srgbClr val="FFFFFF"/>
      </a:lt1>
      <a:dk2>
        <a:srgbClr val="052F6D"/>
      </a:dk2>
      <a:lt2>
        <a:srgbClr val="E7E6E6"/>
      </a:lt2>
      <a:accent1>
        <a:srgbClr val="8F99B4"/>
      </a:accent1>
      <a:accent2>
        <a:srgbClr val="39BFDF"/>
      </a:accent2>
      <a:accent3>
        <a:srgbClr val="A0D8E5"/>
      </a:accent3>
      <a:accent4>
        <a:srgbClr val="EBF7F9"/>
      </a:accent4>
      <a:accent5>
        <a:srgbClr val="73BB1F"/>
      </a:accent5>
      <a:accent6>
        <a:srgbClr val="A4A4A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8627</TotalTime>
  <Words>3047</Words>
  <Application>Microsoft Macintosh PowerPoint</Application>
  <PresentationFormat>Widescreen</PresentationFormat>
  <Paragraphs>331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-apple-system</vt:lpstr>
      <vt:lpstr>Aptos</vt:lpstr>
      <vt:lpstr>Arial</vt:lpstr>
      <vt:lpstr>Arial Narrow</vt:lpstr>
      <vt:lpstr>Calibri</vt:lpstr>
      <vt:lpstr>Century Schoolbook</vt:lpstr>
      <vt:lpstr>Courier</vt:lpstr>
      <vt:lpstr>Franklin Gothic Book</vt:lpstr>
      <vt:lpstr>Helvetica</vt:lpstr>
      <vt:lpstr>Lucida</vt:lpstr>
      <vt:lpstr>Symbol</vt:lpstr>
      <vt:lpstr>Times New Roman</vt:lpstr>
      <vt:lpstr>Verdana</vt:lpstr>
      <vt:lpstr>Office Theme</vt:lpstr>
      <vt:lpstr>Asking the right questions from your methylation data</vt:lpstr>
      <vt:lpstr>Conflict of Interest  None</vt:lpstr>
      <vt:lpstr>Different types of questions with increasing complexity and difficulty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Processing steps for TCGA M450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 -  All my collaborators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Moffitt Quarterly Highlights Presentation</dc:title>
  <dc:creator>THERESA GRAFF</dc:creator>
  <cp:lastModifiedBy>Anders Berglund</cp:lastModifiedBy>
  <cp:revision>106</cp:revision>
  <cp:lastPrinted>2019-03-21T16:44:27Z</cp:lastPrinted>
  <dcterms:created xsi:type="dcterms:W3CDTF">2019-03-20T17:11:59Z</dcterms:created>
  <dcterms:modified xsi:type="dcterms:W3CDTF">2024-03-25T00:10:11Z</dcterms:modified>
</cp:coreProperties>
</file>